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812" r:id="rId2"/>
  </p:sldMasterIdLst>
  <p:notesMasterIdLst>
    <p:notesMasterId r:id="rId21"/>
  </p:notesMasterIdLst>
  <p:handoutMasterIdLst>
    <p:handoutMasterId r:id="rId22"/>
  </p:handoutMasterIdLst>
  <p:sldIdLst>
    <p:sldId id="994" r:id="rId3"/>
    <p:sldId id="1006" r:id="rId4"/>
    <p:sldId id="995" r:id="rId5"/>
    <p:sldId id="998" r:id="rId6"/>
    <p:sldId id="1001" r:id="rId7"/>
    <p:sldId id="1016" r:id="rId8"/>
    <p:sldId id="1011" r:id="rId9"/>
    <p:sldId id="1019" r:id="rId10"/>
    <p:sldId id="1018" r:id="rId11"/>
    <p:sldId id="1008" r:id="rId12"/>
    <p:sldId id="1007" r:id="rId13"/>
    <p:sldId id="1022" r:id="rId14"/>
    <p:sldId id="1017" r:id="rId15"/>
    <p:sldId id="1003" r:id="rId16"/>
    <p:sldId id="1020" r:id="rId17"/>
    <p:sldId id="1013" r:id="rId18"/>
    <p:sldId id="1014" r:id="rId19"/>
    <p:sldId id="467" r:id="rId20"/>
  </p:sldIdLst>
  <p:sldSz cx="9144000" cy="6858000" type="screen4x3"/>
  <p:notesSz cx="7023100" cy="9309100"/>
  <p:embeddedFontLst>
    <p:embeddedFont>
      <p:font typeface="Garamond" panose="02020404030301010803" pitchFamily="18" charset="0"/>
      <p:regular r:id="rId23"/>
      <p:bold r:id="rId24"/>
      <p:italic r:id="rId25"/>
    </p:embeddedFon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67F"/>
    <a:srgbClr val="0000FF"/>
    <a:srgbClr val="008000"/>
    <a:srgbClr val="CF6E03"/>
    <a:srgbClr val="4D4D4D"/>
    <a:srgbClr val="5F5F5F"/>
    <a:srgbClr val="9BAFC4"/>
    <a:srgbClr val="A1B9D1"/>
    <a:srgbClr val="85A4C3"/>
    <a:srgbClr val="5A9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383" autoAdjust="0"/>
  </p:normalViewPr>
  <p:slideViewPr>
    <p:cSldViewPr>
      <p:cViewPr varScale="1">
        <p:scale>
          <a:sx n="106" d="100"/>
          <a:sy n="106" d="100"/>
        </p:scale>
        <p:origin x="1668" y="78"/>
      </p:cViewPr>
      <p:guideLst>
        <p:guide orient="horz" pos="1056"/>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29"/>
    </p:cViewPr>
  </p:sorterViewPr>
  <p:notesViewPr>
    <p:cSldViewPr>
      <p:cViewPr varScale="1">
        <p:scale>
          <a:sx n="81" d="100"/>
          <a:sy n="81" d="100"/>
        </p:scale>
        <p:origin x="-383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a:xfrm>
            <a:off x="0" y="0"/>
            <a:ext cx="3043238" cy="465138"/>
          </a:xfrm>
          <a:prstGeom prst="rect">
            <a:avLst/>
          </a:prstGeom>
          <a:noFill/>
          <a:ln w="9525">
            <a:noFill/>
            <a:miter lim="800000"/>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275459" name="Rectangle 3"/>
          <p:cNvSpPr>
            <a:spLocks noGrp="1" noChangeArrowheads="1"/>
          </p:cNvSpPr>
          <p:nvPr>
            <p:ph type="dt" sz="quarter" idx="1"/>
          </p:nvPr>
        </p:nvSpPr>
        <p:spPr>
          <a:xfrm>
            <a:off x="3978275" y="0"/>
            <a:ext cx="3043238" cy="465138"/>
          </a:xfrm>
          <a:prstGeom prst="rect">
            <a:avLst/>
          </a:prstGeom>
          <a:noFill/>
          <a:ln w="9525">
            <a:noFill/>
            <a:miter lim="800000"/>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275460" name="Rectangle 4"/>
          <p:cNvSpPr>
            <a:spLocks noGrp="1" noChangeArrowheads="1"/>
          </p:cNvSpPr>
          <p:nvPr>
            <p:ph type="ftr" sz="quarter" idx="2"/>
          </p:nvPr>
        </p:nvSpPr>
        <p:spPr>
          <a:xfrm>
            <a:off x="0" y="8842375"/>
            <a:ext cx="3043238" cy="465138"/>
          </a:xfrm>
          <a:prstGeom prst="rect">
            <a:avLst/>
          </a:prstGeom>
          <a:noFill/>
          <a:ln w="9525">
            <a:noFill/>
            <a:miter lim="800000"/>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275461" name="Rectangle 5"/>
          <p:cNvSpPr>
            <a:spLocks noGrp="1" noChangeArrowheads="1"/>
          </p:cNvSpPr>
          <p:nvPr>
            <p:ph type="sldNum" sz="quarter" idx="3"/>
          </p:nvPr>
        </p:nvSpPr>
        <p:spPr>
          <a:xfrm>
            <a:off x="3978275" y="8842375"/>
            <a:ext cx="3043238" cy="465138"/>
          </a:xfrm>
          <a:prstGeom prst="rect">
            <a:avLst/>
          </a:prstGeom>
          <a:noFill/>
          <a:ln w="9525">
            <a:noFill/>
            <a:miter lim="800000"/>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344774BB-D41C-4F7C-BF4F-8B342E4D99D1}" type="slidenum">
              <a:rPr lang="en-US"/>
              <a:t>‹#›</a:t>
            </a:fld>
            <a:endParaRPr lang="en-US"/>
          </a:p>
        </p:txBody>
      </p:sp>
    </p:spTree>
    <p:extLst>
      <p:ext uri="{BB962C8B-B14F-4D97-AF65-F5344CB8AC3E}">
        <p14:creationId xmlns:p14="http://schemas.microsoft.com/office/powerpoint/2010/main" val="8384786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0" y="0"/>
            <a:ext cx="3043238" cy="465138"/>
          </a:xfrm>
          <a:prstGeom prst="rect">
            <a:avLst/>
          </a:prstGeom>
          <a:noFill/>
          <a:ln w="9525">
            <a:noFill/>
            <a:miter lim="800000"/>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40963" name="Rectangle 3"/>
          <p:cNvSpPr>
            <a:spLocks noGrp="1" noChangeArrowheads="1"/>
          </p:cNvSpPr>
          <p:nvPr>
            <p:ph type="dt" idx="1"/>
          </p:nvPr>
        </p:nvSpPr>
        <p:spPr>
          <a:xfrm>
            <a:off x="3978275" y="0"/>
            <a:ext cx="3043238" cy="465138"/>
          </a:xfrm>
          <a:prstGeom prst="rect">
            <a:avLst/>
          </a:prstGeom>
          <a:noFill/>
          <a:ln w="9525">
            <a:noFill/>
            <a:miter lim="800000"/>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10244" name="Rectangle 4"/>
          <p:cNvSpPr>
            <a:spLocks noGrp="1" noRot="1" noChangeAspect="1" noChangeArrowheads="1" noTextEdit="1"/>
          </p:cNvSpPr>
          <p:nvPr>
            <p:ph type="sldImg" idx="2"/>
          </p:nvPr>
        </p:nvSpPr>
        <p:spPr>
          <a:xfrm>
            <a:off x="1184275" y="698500"/>
            <a:ext cx="4654550" cy="34909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a:xfrm>
            <a:off x="701675" y="4422775"/>
            <a:ext cx="5619750" cy="4187825"/>
          </a:xfrm>
          <a:prstGeom prst="rect">
            <a:avLst/>
          </a:prstGeom>
          <a:noFill/>
          <a:ln w="9525">
            <a:noFill/>
            <a:miter lim="800000"/>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a:xfrm>
            <a:off x="0" y="8842375"/>
            <a:ext cx="3043238" cy="465138"/>
          </a:xfrm>
          <a:prstGeom prst="rect">
            <a:avLst/>
          </a:prstGeom>
          <a:noFill/>
          <a:ln w="9525">
            <a:noFill/>
            <a:miter lim="800000"/>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40967" name="Rectangle 7"/>
          <p:cNvSpPr>
            <a:spLocks noGrp="1" noChangeArrowheads="1"/>
          </p:cNvSpPr>
          <p:nvPr>
            <p:ph type="sldNum" sz="quarter" idx="5"/>
          </p:nvPr>
        </p:nvSpPr>
        <p:spPr>
          <a:xfrm>
            <a:off x="3978275" y="8842375"/>
            <a:ext cx="3043238" cy="465138"/>
          </a:xfrm>
          <a:prstGeom prst="rect">
            <a:avLst/>
          </a:prstGeom>
          <a:noFill/>
          <a:ln w="9525">
            <a:noFill/>
            <a:miter lim="800000"/>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FDE1729D-2CFA-4966-A8E8-787E3212FF70}" type="slidenum">
              <a:rPr lang="en-US"/>
              <a:t>‹#›</a:t>
            </a:fld>
            <a:endParaRPr lang="en-US"/>
          </a:p>
        </p:txBody>
      </p:sp>
    </p:spTree>
    <p:extLst>
      <p:ext uri="{BB962C8B-B14F-4D97-AF65-F5344CB8AC3E}">
        <p14:creationId xmlns:p14="http://schemas.microsoft.com/office/powerpoint/2010/main" val="27969208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Tree>
    <p:extLst>
      <p:ext uri="{BB962C8B-B14F-4D97-AF65-F5344CB8AC3E}">
        <p14:creationId xmlns:p14="http://schemas.microsoft.com/office/powerpoint/2010/main" val="132176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45208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1915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6249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6535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9921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24.jpeg"/><Relationship Id="rId5" Type="http://schemas.openxmlformats.org/officeDocument/2006/relationships/image" Target="../media/image22.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7B06C7ED-4DC5-4F87-876E-89EF82C2A799}" type="datetime1">
              <a:rPr lang="en-US"/>
              <a:t>3/31/2020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C78DE5E-131C-4EC9-B75D-E15DFEF3AA3F}" type="slidenum">
              <a:rPr lang="en-US"/>
              <a:t>‹#›</a:t>
            </a:fld>
            <a:endParaRPr lang="en-US"/>
          </a:p>
        </p:txBody>
      </p:sp>
    </p:spTree>
    <p:extLst>
      <p:ext uri="{BB962C8B-B14F-4D97-AF65-F5344CB8AC3E}">
        <p14:creationId xmlns:p14="http://schemas.microsoft.com/office/powerpoint/2010/main" val="1340196501"/>
      </p:ext>
    </p:extLst>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8C379AE-B446-4D7D-BB06-17378E6603EE}" type="datetime1">
              <a:rPr lang="en-US"/>
              <a:t>3/31/2020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F576BB0-ED31-42B7-9496-3C07563C0797}" type="slidenum">
              <a:rPr lang="en-US"/>
              <a:t>‹#›</a:t>
            </a:fld>
            <a:endParaRPr lang="en-US"/>
          </a:p>
        </p:txBody>
      </p:sp>
    </p:spTree>
    <p:extLst>
      <p:ext uri="{BB962C8B-B14F-4D97-AF65-F5344CB8AC3E}">
        <p14:creationId xmlns:p14="http://schemas.microsoft.com/office/powerpoint/2010/main" val="1891930842"/>
      </p:ext>
    </p:extLst>
  </p:cSld>
  <p:clrMapOvr>
    <a:masterClrMapping/>
  </p:clrMapOvr>
  <p:transition>
    <p:randomBa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9425" y="228600"/>
            <a:ext cx="2200275" cy="6362700"/>
          </a:xfrm>
        </p:spPr>
        <p:txBody>
          <a:bodyPr vert="eaVert"/>
          <a:lstStyle>
            <a:lvl1pPr>
              <a:defRPr>
                <a:latin typeface="Calibri" pitchFamily="34" charset="0"/>
                <a:cs typeface="Calibri"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448425" cy="6362700"/>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46D9FDA-BEC7-4D47-B202-FF57B3565A3F}" type="datetime1">
              <a:rPr lang="en-US"/>
              <a:t>3/31/2020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27AAE8-B8E9-496E-BDA4-E3580A3BA5E3}" type="slidenum">
              <a:rPr lang="en-US"/>
              <a:t>‹#›</a:t>
            </a:fld>
            <a:endParaRPr lang="en-US"/>
          </a:p>
        </p:txBody>
      </p:sp>
    </p:spTree>
    <p:extLst>
      <p:ext uri="{BB962C8B-B14F-4D97-AF65-F5344CB8AC3E}">
        <p14:creationId xmlns:p14="http://schemas.microsoft.com/office/powerpoint/2010/main" val="2119426752"/>
      </p:ext>
    </p:extLst>
  </p:cSld>
  <p:clrMapOvr>
    <a:masterClrMapping/>
  </p:clrMapOvr>
  <p:transition>
    <p:randomBa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228600" y="1752600"/>
            <a:ext cx="4324350" cy="48387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752600"/>
            <a:ext cx="4324350" cy="48387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547BBDA-A07F-4583-BCC3-EDC17EE86C35}" type="datetime1">
              <a:rPr lang="en-US"/>
              <a:t>3/31/2020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3304513-5706-476A-8E18-41E81FBF5F19}" type="slidenum">
              <a:rPr lang="en-US"/>
              <a:t>‹#›</a:t>
            </a:fld>
            <a:endParaRPr lang="en-US"/>
          </a:p>
        </p:txBody>
      </p:sp>
    </p:spTree>
    <p:extLst>
      <p:ext uri="{BB962C8B-B14F-4D97-AF65-F5344CB8AC3E}">
        <p14:creationId xmlns:p14="http://schemas.microsoft.com/office/powerpoint/2010/main" val="1595616008"/>
      </p:ext>
    </p:extLst>
  </p:cSld>
  <p:clrMapOvr>
    <a:masterClrMapping/>
  </p:clrMapOvr>
  <p:transition>
    <p:randomBa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C3408C-B8E8-1344-9DC6-6449ED603D86}"/>
              </a:ext>
            </a:extLst>
          </p:cNvPr>
          <p:cNvPicPr>
            <a:picLocks noChangeAspect="1"/>
          </p:cNvPicPr>
          <p:nvPr userDrawn="1"/>
        </p:nvPicPr>
        <p:blipFill>
          <a:blip r:embed="rId2"/>
          <a:srcRect/>
          <a:stretch>
            <a:fillRect/>
          </a:stretch>
        </p:blipFill>
        <p:spPr>
          <a:xfrm>
            <a:off x="0" y="1486019"/>
            <a:ext cx="9144000" cy="124397"/>
          </a:xfrm>
          <a:prstGeom prst="rect">
            <a:avLst/>
          </a:prstGeom>
        </p:spPr>
      </p:pic>
      <p:pic>
        <p:nvPicPr>
          <p:cNvPr id="9" name="Picture 8">
            <a:extLst>
              <a:ext uri="{FF2B5EF4-FFF2-40B4-BE49-F238E27FC236}">
                <a16:creationId xmlns:a16="http://schemas.microsoft.com/office/drawing/2014/main" id="{2A7B3CC1-B701-6E41-9A98-BC9152027CB6}"/>
              </a:ext>
            </a:extLst>
          </p:cNvPr>
          <p:cNvPicPr>
            <a:picLocks noChangeAspect="1"/>
          </p:cNvPicPr>
          <p:nvPr userDrawn="1"/>
        </p:nvPicPr>
        <p:blipFill>
          <a:blip r:embed="rId3"/>
          <a:srcRect/>
          <a:stretch>
            <a:fillRect/>
          </a:stretch>
        </p:blipFill>
        <p:spPr>
          <a:xfrm rot="10800000">
            <a:off x="0" y="0"/>
            <a:ext cx="9144000" cy="1499267"/>
          </a:xfrm>
          <a:prstGeom prst="rect">
            <a:avLst/>
          </a:prstGeom>
        </p:spPr>
      </p:pic>
      <p:sp>
        <p:nvSpPr>
          <p:cNvPr id="10" name="Title 1">
            <a:extLst>
              <a:ext uri="{FF2B5EF4-FFF2-40B4-BE49-F238E27FC236}">
                <a16:creationId xmlns:a16="http://schemas.microsoft.com/office/drawing/2014/main" id="{740C679F-8D68-504F-8259-85F39B5C38B6}"/>
              </a:ext>
            </a:extLst>
          </p:cNvPr>
          <p:cNvSpPr>
            <a:spLocks noGrp="1"/>
          </p:cNvSpPr>
          <p:nvPr>
            <p:ph type="title"/>
          </p:nvPr>
        </p:nvSpPr>
        <p:spPr>
          <a:xfrm>
            <a:off x="0" y="-1261"/>
            <a:ext cx="9144000" cy="1454149"/>
          </a:xfrm>
          <a:prstGeom prst="rect">
            <a:avLst/>
          </a:prstGeom>
        </p:spPr>
        <p:txBody>
          <a:bodyPr lIns="68576" tIns="34289" rIns="68576" bIns="34289" anchor="ctr"/>
          <a:lstStyle>
            <a:lvl1pPr algn="ctr">
              <a:defRPr b="0">
                <a:solidFill>
                  <a:schemeClr val="bg1"/>
                </a:solidFill>
              </a:defRPr>
            </a:lvl1pPr>
          </a:lstStyle>
          <a:p>
            <a:r>
              <a:rPr lang="en-US"/>
              <a:t>Click to edit Master title style</a:t>
            </a:r>
          </a:p>
        </p:txBody>
      </p:sp>
      <p:sp>
        <p:nvSpPr>
          <p:cNvPr id="5" name="Text Placeholder 4"/>
          <p:cNvSpPr>
            <a:spLocks noGrp="1"/>
          </p:cNvSpPr>
          <p:nvPr>
            <p:ph type="body" sz="quarter" idx="15" hasCustomPrompt="1"/>
          </p:nvPr>
        </p:nvSpPr>
        <p:spPr>
          <a:xfrm>
            <a:off x="274320" y="137294"/>
            <a:ext cx="1592580" cy="1214439"/>
          </a:xfrm>
          <a:prstGeom prst="rect">
            <a:avLst/>
          </a:prstGeom>
          <a:effectLst>
            <a:outerShdw blurRad="50800" dist="76200" dir="5400000" algn="t" rotWithShape="0">
              <a:schemeClr val="bg1">
                <a:lumMod val="75000"/>
                <a:alpha val="40000"/>
              </a:schemeClr>
            </a:outerShdw>
          </a:effectLst>
        </p:spPr>
        <p:txBody>
          <a:bodyPr lIns="68576" tIns="34289" rIns="68576" bIns="34289" anchor="ctr" anchorCtr="0"/>
          <a:lstStyle>
            <a:lvl1pPr marL="0" indent="0">
              <a:buNone/>
              <a:defRPr sz="4100" b="1">
                <a:ln>
                  <a:noFill/>
                </a:ln>
                <a:solidFill>
                  <a:schemeClr val="bg1"/>
                </a:solidFill>
                <a:effectLst>
                  <a:innerShdw blurRad="63500" dist="50800" dir="13500000">
                    <a:schemeClr val="tx1">
                      <a:alpha val="50000"/>
                    </a:schemeClr>
                  </a:innerShdw>
                </a:effectLst>
              </a:defRPr>
            </a:lvl1pPr>
          </a:lstStyle>
          <a:p>
            <a:pPr lvl="0"/>
            <a:r>
              <a:rPr lang="en-US"/>
              <a:t>01</a:t>
            </a:r>
          </a:p>
        </p:txBody>
      </p:sp>
      <p:sp>
        <p:nvSpPr>
          <p:cNvPr id="20" name="Content Placeholder 2"/>
          <p:cNvSpPr>
            <a:spLocks noGrp="1"/>
          </p:cNvSpPr>
          <p:nvPr>
            <p:ph idx="1" hasCustomPrompt="1"/>
          </p:nvPr>
        </p:nvSpPr>
        <p:spPr>
          <a:xfrm>
            <a:off x="185739" y="1837816"/>
            <a:ext cx="8658225" cy="4351339"/>
          </a:xfrm>
          <a:prstGeom prst="rect">
            <a:avLst/>
          </a:prstGeom>
        </p:spPr>
        <p:txBody>
          <a:bodyPr lIns="68576" tIns="34289" rIns="68576" bIns="34289">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6800850" y="6460071"/>
            <a:ext cx="2133600" cy="228600"/>
          </a:xfrm>
          <a:prstGeom prst="rect">
            <a:avLst/>
          </a:prstGeom>
        </p:spPr>
        <p:txBody>
          <a:bodyPr vert="horz" lIns="68576" tIns="34289" rIns="68576" bIns="34289" rtlCol="0" anchor="ctr"/>
          <a:lstStyle>
            <a:lvl1pPr algn="r">
              <a:defRPr sz="700">
                <a:solidFill>
                  <a:schemeClr val="tx1">
                    <a:tint val="75000"/>
                  </a:schemeClr>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1312919276"/>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9144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a:srcRect/>
          <a:stretch>
            <a:fillRect/>
          </a:stretch>
        </p:blipFill>
        <p:spPr>
          <a:xfrm>
            <a:off x="4317589" y="6125565"/>
            <a:ext cx="1073714" cy="434825"/>
          </a:xfrm>
          <a:prstGeom prst="rect">
            <a:avLst/>
          </a:prstGeom>
        </p:spPr>
      </p:pic>
      <p:pic>
        <p:nvPicPr>
          <p:cNvPr id="4" name="Picture 3">
            <a:extLst>
              <a:ext uri="{FF2B5EF4-FFF2-40B4-BE49-F238E27FC236}">
                <a16:creationId xmlns:a16="http://schemas.microsoft.com/office/drawing/2014/main" id="{CD2A2C90-6979-724C-85A6-2A1BA58C354D}"/>
              </a:ext>
            </a:extLst>
          </p:cNvPr>
          <p:cNvPicPr>
            <a:picLocks noChangeAspect="1"/>
          </p:cNvPicPr>
          <p:nvPr userDrawn="1"/>
        </p:nvPicPr>
        <p:blipFill>
          <a:blip r:embed="rId3"/>
          <a:srcRect/>
          <a:stretch>
            <a:fillRect/>
          </a:stretch>
        </p:blipFill>
        <p:spPr>
          <a:xfrm>
            <a:off x="1304034" y="3428204"/>
            <a:ext cx="2629180" cy="3447876"/>
          </a:xfrm>
          <a:prstGeom prst="rect">
            <a:avLst/>
          </a:prstGeom>
        </p:spPr>
      </p:pic>
      <p:sp>
        <p:nvSpPr>
          <p:cNvPr id="26" name="Rectangle 25">
            <a:extLst>
              <a:ext uri="{FF2B5EF4-FFF2-40B4-BE49-F238E27FC236}">
                <a16:creationId xmlns:a16="http://schemas.microsoft.com/office/drawing/2014/main" id="{11EBBC70-81E0-A841-A9EC-C2EB1268BA3C}"/>
              </a:ext>
            </a:extLst>
          </p:cNvPr>
          <p:cNvSpPr/>
          <p:nvPr userDrawn="1"/>
        </p:nvSpPr>
        <p:spPr>
          <a:xfrm rot="10800000">
            <a:off x="0" y="3428205"/>
            <a:ext cx="1304034" cy="1720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5143579"/>
            <a:ext cx="1304034" cy="173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7BF8DC57-DA34-9E4B-9F2C-B945CDE1D2C4}"/>
              </a:ext>
            </a:extLst>
          </p:cNvPr>
          <p:cNvPicPr>
            <a:picLocks noChangeAspect="1"/>
          </p:cNvPicPr>
          <p:nvPr userDrawn="1"/>
        </p:nvPicPr>
        <p:blipFill>
          <a:blip r:embed="rId4"/>
          <a:srcRect/>
          <a:stretch>
            <a:fillRect/>
          </a:stretch>
        </p:blipFill>
        <p:spPr>
          <a:xfrm>
            <a:off x="2613887" y="1699552"/>
            <a:ext cx="1319327" cy="1728652"/>
          </a:xfrm>
          <a:prstGeom prst="rect">
            <a:avLst/>
          </a:prstGeom>
        </p:spPr>
      </p:pic>
      <p:pic>
        <p:nvPicPr>
          <p:cNvPr id="10" name="Picture 9">
            <a:extLst>
              <a:ext uri="{FF2B5EF4-FFF2-40B4-BE49-F238E27FC236}">
                <a16:creationId xmlns:a16="http://schemas.microsoft.com/office/drawing/2014/main" id="{09720352-FC6B-A94E-ADA6-216E5A38DEE0}"/>
              </a:ext>
            </a:extLst>
          </p:cNvPr>
          <p:cNvPicPr>
            <a:picLocks noChangeAspect="1"/>
          </p:cNvPicPr>
          <p:nvPr userDrawn="1"/>
        </p:nvPicPr>
        <p:blipFill>
          <a:blip r:embed="rId5"/>
          <a:srcRect/>
          <a:stretch>
            <a:fillRect/>
          </a:stretch>
        </p:blipFill>
        <p:spPr>
          <a:xfrm>
            <a:off x="-2285" y="-8611"/>
            <a:ext cx="2629180" cy="3449443"/>
          </a:xfrm>
          <a:prstGeom prst="rect">
            <a:avLst/>
          </a:prstGeom>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2626894" y="-8611"/>
            <a:ext cx="1306319" cy="1708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3">
            <a:extLst>
              <a:ext uri="{FF2B5EF4-FFF2-40B4-BE49-F238E27FC236}">
                <a16:creationId xmlns:a16="http://schemas.microsoft.com/office/drawing/2014/main" id="{7BB24DAF-0C54-D44C-8132-D9C05861427C}"/>
              </a:ext>
            </a:extLst>
          </p:cNvPr>
          <p:cNvSpPr>
            <a:spLocks noGrp="1"/>
          </p:cNvSpPr>
          <p:nvPr>
            <p:ph sz="quarter" idx="10" hasCustomPrompt="1"/>
          </p:nvPr>
        </p:nvSpPr>
        <p:spPr>
          <a:xfrm>
            <a:off x="4225323" y="182484"/>
            <a:ext cx="4709128" cy="3240269"/>
          </a:xfrm>
          <a:prstGeom prst="rect">
            <a:avLst/>
          </a:prstGeom>
        </p:spPr>
        <p:txBody>
          <a:bodyPr anchor="b">
            <a:normAutofit/>
          </a:bodyPr>
          <a:lstStyle>
            <a:lvl1pPr marL="0" indent="0" algn="l">
              <a:buNone/>
              <a:defRPr sz="3000" b="1">
                <a:solidFill>
                  <a:schemeClr val="accent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41" name="Content Placeholder 3">
            <a:extLst>
              <a:ext uri="{FF2B5EF4-FFF2-40B4-BE49-F238E27FC236}">
                <a16:creationId xmlns:a16="http://schemas.microsoft.com/office/drawing/2014/main" id="{A91BF075-0B49-144C-969A-3D6BD6842D77}"/>
              </a:ext>
            </a:extLst>
          </p:cNvPr>
          <p:cNvSpPr>
            <a:spLocks noGrp="1"/>
          </p:cNvSpPr>
          <p:nvPr>
            <p:ph sz="quarter" idx="11" hasCustomPrompt="1"/>
          </p:nvPr>
        </p:nvSpPr>
        <p:spPr>
          <a:xfrm>
            <a:off x="4220094" y="3440833"/>
            <a:ext cx="4709128" cy="1538065"/>
          </a:xfrm>
          <a:prstGeom prst="rect">
            <a:avLst/>
          </a:prstGeom>
        </p:spPr>
        <p:txBody>
          <a:bodyPr anchor="t">
            <a:normAutofit/>
          </a:bodyPr>
          <a:lstStyle>
            <a:lvl1pPr marL="0" indent="0" algn="l">
              <a:buNone/>
              <a:defRPr sz="210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pic>
        <p:nvPicPr>
          <p:cNvPr id="8" name="Picture 7">
            <a:extLst>
              <a:ext uri="{FF2B5EF4-FFF2-40B4-BE49-F238E27FC236}">
                <a16:creationId xmlns:a16="http://schemas.microsoft.com/office/drawing/2014/main" id="{582357CC-45AC-9E48-B042-25BC372D515B}"/>
              </a:ext>
            </a:extLst>
          </p:cNvPr>
          <p:cNvPicPr>
            <a:picLocks noChangeAspect="1"/>
          </p:cNvPicPr>
          <p:nvPr userDrawn="1"/>
        </p:nvPicPr>
        <p:blipFill>
          <a:blip r:embed="rId6"/>
          <a:srcRect/>
          <a:stretch>
            <a:fillRect/>
          </a:stretch>
        </p:blipFill>
        <p:spPr>
          <a:xfrm>
            <a:off x="2770633" y="182484"/>
            <a:ext cx="1088738" cy="1677881"/>
          </a:xfrm>
          <a:prstGeom prst="rect">
            <a:avLst/>
          </a:prstGeom>
        </p:spPr>
      </p:pic>
      <p:sp>
        <p:nvSpPr>
          <p:cNvPr id="14" name="Rectangle 13"/>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C6D6B985-B464-EF48-A4EA-69CC1FB8A741}"/>
              </a:ext>
            </a:extLst>
          </p:cNvPr>
          <p:cNvPicPr>
            <a:picLocks noChangeAspect="1"/>
          </p:cNvPicPr>
          <p:nvPr userDrawn="1"/>
        </p:nvPicPr>
        <p:blipFill>
          <a:blip r:embed="rId7"/>
          <a:srcRect/>
          <a:stretch>
            <a:fillRect/>
          </a:stretch>
        </p:blipFill>
        <p:spPr>
          <a:xfrm>
            <a:off x="0" y="5313916"/>
            <a:ext cx="1152019" cy="1391827"/>
          </a:xfrm>
          <a:prstGeom prst="rect">
            <a:avLst/>
          </a:prstGeom>
        </p:spPr>
      </p:pic>
    </p:spTree>
    <p:extLst>
      <p:ext uri="{BB962C8B-B14F-4D97-AF65-F5344CB8AC3E}">
        <p14:creationId xmlns:p14="http://schemas.microsoft.com/office/powerpoint/2010/main" val="333482478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3864">
          <p15:clr>
            <a:srgbClr val="FBAE40"/>
          </p15:clr>
        </p15:guide>
        <p15:guide id="2" pos="36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9144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A3567D5A-926D-0F45-B01F-E68F190AAE34}"/>
              </a:ext>
            </a:extLst>
          </p:cNvPr>
          <p:cNvSpPr/>
          <p:nvPr userDrawn="1"/>
        </p:nvSpPr>
        <p:spPr>
          <a:xfrm rot="10800000">
            <a:off x="2629671" y="1700821"/>
            <a:ext cx="1311518" cy="17273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A7135341-F0AC-D84D-86AA-26311A4C6C03}"/>
              </a:ext>
            </a:extLst>
          </p:cNvPr>
          <p:cNvPicPr>
            <a:picLocks noChangeAspect="1"/>
          </p:cNvPicPr>
          <p:nvPr userDrawn="1"/>
        </p:nvPicPr>
        <p:blipFill>
          <a:blip r:embed="rId2"/>
          <a:srcRect/>
          <a:stretch>
            <a:fillRect/>
          </a:stretch>
        </p:blipFill>
        <p:spPr>
          <a:xfrm>
            <a:off x="2630922" y="1798"/>
            <a:ext cx="1310267" cy="1719547"/>
          </a:xfrm>
          <a:prstGeom prst="rect">
            <a:avLst/>
          </a:prstGeom>
        </p:spPr>
      </p:pic>
      <p:pic>
        <p:nvPicPr>
          <p:cNvPr id="20" name="Picture 19">
            <a:extLst>
              <a:ext uri="{FF2B5EF4-FFF2-40B4-BE49-F238E27FC236}">
                <a16:creationId xmlns:a16="http://schemas.microsoft.com/office/drawing/2014/main" id="{F5592A57-2694-E34A-9DA2-B82550DF612A}"/>
              </a:ext>
            </a:extLst>
          </p:cNvPr>
          <p:cNvPicPr>
            <a:picLocks noChangeAspect="1"/>
          </p:cNvPicPr>
          <p:nvPr userDrawn="1"/>
        </p:nvPicPr>
        <p:blipFill>
          <a:blip r:embed="rId3"/>
          <a:srcRect/>
          <a:stretch>
            <a:fillRect/>
          </a:stretch>
        </p:blipFill>
        <p:spPr>
          <a:xfrm>
            <a:off x="1316835" y="3428207"/>
            <a:ext cx="2624354" cy="3429793"/>
          </a:xfrm>
          <a:prstGeom prst="rect">
            <a:avLst/>
          </a:prstGeom>
        </p:spPr>
      </p:pic>
      <p:sp>
        <p:nvSpPr>
          <p:cNvPr id="21" name="Rectangle 20">
            <a:extLst>
              <a:ext uri="{FF2B5EF4-FFF2-40B4-BE49-F238E27FC236}">
                <a16:creationId xmlns:a16="http://schemas.microsoft.com/office/drawing/2014/main" id="{D18AEAF9-0920-1444-BE1C-418FD971DF23}"/>
              </a:ext>
            </a:extLst>
          </p:cNvPr>
          <p:cNvSpPr/>
          <p:nvPr userDrawn="1"/>
        </p:nvSpPr>
        <p:spPr>
          <a:xfrm rot="10800000">
            <a:off x="0" y="2272"/>
            <a:ext cx="2632418" cy="3429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18786F21-7B31-704F-9F1A-B638758E3CD5}"/>
              </a:ext>
            </a:extLst>
          </p:cNvPr>
          <p:cNvPicPr>
            <a:picLocks noChangeAspect="1"/>
          </p:cNvPicPr>
          <p:nvPr userDrawn="1"/>
        </p:nvPicPr>
        <p:blipFill>
          <a:blip r:embed="rId4"/>
          <a:srcRect/>
          <a:stretch>
            <a:fillRect/>
          </a:stretch>
        </p:blipFill>
        <p:spPr>
          <a:xfrm>
            <a:off x="598664" y="380021"/>
            <a:ext cx="1428750" cy="2641600"/>
          </a:xfrm>
          <a:prstGeom prst="rect">
            <a:avLst/>
          </a:prstGeom>
        </p:spPr>
      </p:pic>
      <p:sp>
        <p:nvSpPr>
          <p:cNvPr id="22" name="Rectangle 21">
            <a:extLst>
              <a:ext uri="{FF2B5EF4-FFF2-40B4-BE49-F238E27FC236}">
                <a16:creationId xmlns:a16="http://schemas.microsoft.com/office/drawing/2014/main" id="{163D1688-E98B-5A40-8D6D-008243F9CF76}"/>
              </a:ext>
            </a:extLst>
          </p:cNvPr>
          <p:cNvSpPr/>
          <p:nvPr userDrawn="1"/>
        </p:nvSpPr>
        <p:spPr>
          <a:xfrm rot="10800000">
            <a:off x="-8275" y="5126753"/>
            <a:ext cx="1325107" cy="173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98F0EFB2-F8AE-7648-BC48-FE0FC0C4423A}"/>
              </a:ext>
            </a:extLst>
          </p:cNvPr>
          <p:cNvPicPr>
            <a:picLocks noChangeAspect="1"/>
          </p:cNvPicPr>
          <p:nvPr userDrawn="1"/>
        </p:nvPicPr>
        <p:blipFill>
          <a:blip r:embed="rId5"/>
          <a:srcRect/>
          <a:stretch>
            <a:fillRect/>
          </a:stretch>
        </p:blipFill>
        <p:spPr>
          <a:xfrm>
            <a:off x="237604" y="5304435"/>
            <a:ext cx="704556" cy="1372030"/>
          </a:xfrm>
          <a:prstGeom prst="rect">
            <a:avLst/>
          </a:prstGeom>
        </p:spPr>
      </p:pic>
      <p:sp>
        <p:nvSpPr>
          <p:cNvPr id="18" name="Content Placeholder 3">
            <a:extLst>
              <a:ext uri="{FF2B5EF4-FFF2-40B4-BE49-F238E27FC236}">
                <a16:creationId xmlns:a16="http://schemas.microsoft.com/office/drawing/2014/main" id="{7E4A55C0-4588-824B-AC0B-2817302AEE97}"/>
              </a:ext>
            </a:extLst>
          </p:cNvPr>
          <p:cNvSpPr>
            <a:spLocks noGrp="1"/>
          </p:cNvSpPr>
          <p:nvPr>
            <p:ph sz="quarter" idx="10" hasCustomPrompt="1"/>
          </p:nvPr>
        </p:nvSpPr>
        <p:spPr>
          <a:xfrm>
            <a:off x="4225323" y="182484"/>
            <a:ext cx="4709128" cy="3240269"/>
          </a:xfrm>
          <a:prstGeom prst="rect">
            <a:avLst/>
          </a:prstGeom>
        </p:spPr>
        <p:txBody>
          <a:bodyPr anchor="b">
            <a:normAutofit/>
          </a:bodyPr>
          <a:lstStyle>
            <a:lvl1pPr marL="0" indent="0" algn="l">
              <a:buNone/>
              <a:defRPr sz="3000" b="1">
                <a:solidFill>
                  <a:schemeClr val="accent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24" name="Content Placeholder 3">
            <a:extLst>
              <a:ext uri="{FF2B5EF4-FFF2-40B4-BE49-F238E27FC236}">
                <a16:creationId xmlns:a16="http://schemas.microsoft.com/office/drawing/2014/main" id="{7CB0606A-B1B8-EF4E-99D3-7F0F8BF14907}"/>
              </a:ext>
            </a:extLst>
          </p:cNvPr>
          <p:cNvSpPr>
            <a:spLocks noGrp="1"/>
          </p:cNvSpPr>
          <p:nvPr>
            <p:ph sz="quarter" idx="11" hasCustomPrompt="1"/>
          </p:nvPr>
        </p:nvSpPr>
        <p:spPr>
          <a:xfrm>
            <a:off x="4220094" y="3440833"/>
            <a:ext cx="4709128" cy="1538065"/>
          </a:xfrm>
          <a:prstGeom prst="rect">
            <a:avLst/>
          </a:prstGeom>
        </p:spPr>
        <p:txBody>
          <a:bodyPr anchor="t">
            <a:normAutofit/>
          </a:bodyPr>
          <a:lstStyle>
            <a:lvl1pPr marL="0" indent="0" algn="l">
              <a:buNone/>
              <a:defRPr sz="210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pic>
        <p:nvPicPr>
          <p:cNvPr id="4098" name="Picture 2" descr="Y:\_2019\Presentations\18_Littler_PPT_Internal_Template\Links\Working Atty\E61A8608.jpg"/>
          <p:cNvPicPr>
            <a:picLocks noChangeAspect="1" noChangeArrowheads="1"/>
          </p:cNvPicPr>
          <p:nvPr userDrawn="1"/>
        </p:nvPicPr>
        <p:blipFill>
          <a:blip r:embed="rId6"/>
          <a:srcRect/>
          <a:stretch>
            <a:fillRect/>
          </a:stretch>
        </p:blipFill>
        <p:spPr>
          <a:xfrm>
            <a:off x="-1" y="3432069"/>
            <a:ext cx="1324481" cy="17112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3DC7D77A-4138-5B4A-B636-096A9CACE600}"/>
              </a:ext>
            </a:extLst>
          </p:cNvPr>
          <p:cNvPicPr>
            <a:picLocks noChangeAspect="1"/>
          </p:cNvPicPr>
          <p:nvPr userDrawn="1"/>
        </p:nvPicPr>
        <p:blipFill>
          <a:blip r:embed="rId7"/>
          <a:srcRect/>
          <a:stretch>
            <a:fillRect/>
          </a:stretch>
        </p:blipFill>
        <p:spPr>
          <a:xfrm>
            <a:off x="4317589" y="6125565"/>
            <a:ext cx="1073714" cy="434825"/>
          </a:xfrm>
          <a:prstGeom prst="rect">
            <a:avLst/>
          </a:prstGeom>
        </p:spPr>
      </p:pic>
    </p:spTree>
    <p:extLst>
      <p:ext uri="{BB962C8B-B14F-4D97-AF65-F5344CB8AC3E}">
        <p14:creationId xmlns:p14="http://schemas.microsoft.com/office/powerpoint/2010/main" val="363977070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l="26787" t="9763" r="36180" b="38576"/>
          <a:stretch>
            <a:fillRect/>
          </a:stretch>
        </p:blipFill>
        <p:spPr>
          <a:xfrm>
            <a:off x="-4" y="-11896"/>
            <a:ext cx="1447683" cy="1794294"/>
          </a:xfrm>
          <a:prstGeom prst="rect">
            <a:avLst/>
          </a:prstGeom>
        </p:spPr>
      </p:pic>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9144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A3567D5A-926D-0F45-B01F-E68F190AAE34}"/>
              </a:ext>
            </a:extLst>
          </p:cNvPr>
          <p:cNvSpPr/>
          <p:nvPr userDrawn="1"/>
        </p:nvSpPr>
        <p:spPr>
          <a:xfrm rot="10800000">
            <a:off x="-3" y="1705737"/>
            <a:ext cx="1311050" cy="1727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163D1688-E98B-5A40-8D6D-008243F9CF76}"/>
              </a:ext>
            </a:extLst>
          </p:cNvPr>
          <p:cNvSpPr/>
          <p:nvPr userDrawn="1"/>
        </p:nvSpPr>
        <p:spPr>
          <a:xfrm rot="10800000">
            <a:off x="2625041" y="5126756"/>
            <a:ext cx="1302779" cy="1731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0" name="Picture 39">
            <a:extLst>
              <a:ext uri="{FF2B5EF4-FFF2-40B4-BE49-F238E27FC236}">
                <a16:creationId xmlns:a16="http://schemas.microsoft.com/office/drawing/2014/main" id="{62C3D471-8A85-FF49-92A6-D3FDA072F289}"/>
              </a:ext>
            </a:extLst>
          </p:cNvPr>
          <p:cNvPicPr>
            <a:picLocks noChangeAspect="1"/>
          </p:cNvPicPr>
          <p:nvPr userDrawn="1"/>
        </p:nvPicPr>
        <p:blipFill>
          <a:blip r:embed="rId3"/>
          <a:srcRect/>
          <a:stretch>
            <a:fillRect/>
          </a:stretch>
        </p:blipFill>
        <p:spPr>
          <a:xfrm>
            <a:off x="2770633" y="5312268"/>
            <a:ext cx="1088738" cy="1677881"/>
          </a:xfrm>
          <a:prstGeom prst="rect">
            <a:avLst/>
          </a:prstGeom>
        </p:spPr>
      </p:pic>
      <p:sp>
        <p:nvSpPr>
          <p:cNvPr id="18" name="Content Placeholder 3">
            <a:extLst>
              <a:ext uri="{FF2B5EF4-FFF2-40B4-BE49-F238E27FC236}">
                <a16:creationId xmlns:a16="http://schemas.microsoft.com/office/drawing/2014/main" id="{7289E7D8-15B0-5142-B31A-6D5621BD0379}"/>
              </a:ext>
            </a:extLst>
          </p:cNvPr>
          <p:cNvSpPr>
            <a:spLocks noGrp="1"/>
          </p:cNvSpPr>
          <p:nvPr>
            <p:ph sz="quarter" idx="10" hasCustomPrompt="1"/>
          </p:nvPr>
        </p:nvSpPr>
        <p:spPr>
          <a:xfrm>
            <a:off x="4225323" y="182484"/>
            <a:ext cx="4709128" cy="3240269"/>
          </a:xfrm>
          <a:prstGeom prst="rect">
            <a:avLst/>
          </a:prstGeom>
        </p:spPr>
        <p:txBody>
          <a:bodyPr anchor="b">
            <a:normAutofit/>
          </a:bodyPr>
          <a:lstStyle>
            <a:lvl1pPr marL="0" indent="0" algn="l">
              <a:buNone/>
              <a:defRPr sz="3000" b="1">
                <a:solidFill>
                  <a:schemeClr val="accent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9" name="Content Placeholder 3">
            <a:extLst>
              <a:ext uri="{FF2B5EF4-FFF2-40B4-BE49-F238E27FC236}">
                <a16:creationId xmlns:a16="http://schemas.microsoft.com/office/drawing/2014/main" id="{6F968C8D-35E6-DF44-8B8D-62EFACCDA695}"/>
              </a:ext>
            </a:extLst>
          </p:cNvPr>
          <p:cNvSpPr>
            <a:spLocks noGrp="1"/>
          </p:cNvSpPr>
          <p:nvPr>
            <p:ph sz="quarter" idx="11" hasCustomPrompt="1"/>
          </p:nvPr>
        </p:nvSpPr>
        <p:spPr>
          <a:xfrm>
            <a:off x="4220094" y="3440833"/>
            <a:ext cx="4709128" cy="1538065"/>
          </a:xfrm>
          <a:prstGeom prst="rect">
            <a:avLst/>
          </a:prstGeom>
        </p:spPr>
        <p:txBody>
          <a:bodyPr anchor="t">
            <a:normAutofit/>
          </a:bodyPr>
          <a:lstStyle>
            <a:lvl1pPr marL="0" indent="0" algn="l">
              <a:buNone/>
              <a:defRPr sz="210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5" name="Rectangle 14"/>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4ED56FBD-4E01-374F-B5B3-C7842E35395D}"/>
              </a:ext>
            </a:extLst>
          </p:cNvPr>
          <p:cNvPicPr>
            <a:picLocks noChangeAspect="1"/>
          </p:cNvPicPr>
          <p:nvPr userDrawn="1"/>
        </p:nvPicPr>
        <p:blipFill>
          <a:blip r:embed="rId4"/>
          <a:srcRect/>
          <a:stretch>
            <a:fillRect/>
          </a:stretch>
        </p:blipFill>
        <p:spPr>
          <a:xfrm>
            <a:off x="348830" y="1859060"/>
            <a:ext cx="613386" cy="1429624"/>
          </a:xfrm>
          <a:prstGeom prst="rect">
            <a:avLst/>
          </a:prstGeom>
        </p:spPr>
      </p:pic>
      <p:pic>
        <p:nvPicPr>
          <p:cNvPr id="16" name="Picture 15">
            <a:extLst>
              <a:ext uri="{FF2B5EF4-FFF2-40B4-BE49-F238E27FC236}">
                <a16:creationId xmlns:a16="http://schemas.microsoft.com/office/drawing/2014/main" id="{44375B68-7912-BD44-B333-3047A5776A63}"/>
              </a:ext>
            </a:extLst>
          </p:cNvPr>
          <p:cNvPicPr>
            <a:picLocks noChangeAspect="1"/>
          </p:cNvPicPr>
          <p:nvPr userDrawn="1"/>
        </p:nvPicPr>
        <p:blipFill>
          <a:blip r:embed="rId5"/>
          <a:srcRect/>
          <a:stretch>
            <a:fillRect/>
          </a:stretch>
        </p:blipFill>
        <p:spPr>
          <a:xfrm>
            <a:off x="1311048" y="-17585"/>
            <a:ext cx="2616772" cy="3450707"/>
          </a:xfrm>
          <a:prstGeom prst="rect">
            <a:avLst/>
          </a:prstGeom>
        </p:spPr>
      </p:pic>
      <p:pic>
        <p:nvPicPr>
          <p:cNvPr id="20" name="Picture 19">
            <a:extLst>
              <a:ext uri="{FF2B5EF4-FFF2-40B4-BE49-F238E27FC236}">
                <a16:creationId xmlns:a16="http://schemas.microsoft.com/office/drawing/2014/main" id="{6ED12803-AAA8-3149-865A-F02F89026D0F}"/>
              </a:ext>
            </a:extLst>
          </p:cNvPr>
          <p:cNvPicPr>
            <a:picLocks noChangeAspect="1"/>
          </p:cNvPicPr>
          <p:nvPr userDrawn="1"/>
        </p:nvPicPr>
        <p:blipFill>
          <a:blip r:embed="rId6"/>
          <a:srcRect/>
          <a:stretch>
            <a:fillRect/>
          </a:stretch>
        </p:blipFill>
        <p:spPr>
          <a:xfrm>
            <a:off x="2625041" y="3422752"/>
            <a:ext cx="1302779" cy="1704004"/>
          </a:xfrm>
          <a:prstGeom prst="rect">
            <a:avLst/>
          </a:prstGeom>
        </p:spPr>
      </p:pic>
      <p:pic>
        <p:nvPicPr>
          <p:cNvPr id="21" name="Picture 20">
            <a:extLst>
              <a:ext uri="{FF2B5EF4-FFF2-40B4-BE49-F238E27FC236}">
                <a16:creationId xmlns:a16="http://schemas.microsoft.com/office/drawing/2014/main" id="{763C7234-DBA5-334C-BAEF-D6AEC8DBA67B}"/>
              </a:ext>
            </a:extLst>
          </p:cNvPr>
          <p:cNvPicPr>
            <a:picLocks noChangeAspect="1"/>
          </p:cNvPicPr>
          <p:nvPr userDrawn="1"/>
        </p:nvPicPr>
        <p:blipFill>
          <a:blip r:embed="rId7"/>
          <a:srcRect/>
          <a:stretch>
            <a:fillRect/>
          </a:stretch>
        </p:blipFill>
        <p:spPr>
          <a:xfrm>
            <a:off x="1" y="3422752"/>
            <a:ext cx="2629943" cy="3441122"/>
          </a:xfrm>
          <a:prstGeom prst="rect">
            <a:avLst/>
          </a:prstGeom>
        </p:spPr>
      </p:pic>
      <p:pic>
        <p:nvPicPr>
          <p:cNvPr id="23" name="Picture 22">
            <a:extLst>
              <a:ext uri="{FF2B5EF4-FFF2-40B4-BE49-F238E27FC236}">
                <a16:creationId xmlns:a16="http://schemas.microsoft.com/office/drawing/2014/main" id="{5849EDA5-E6CB-2540-9C7F-A0F3296E3EB8}"/>
              </a:ext>
            </a:extLst>
          </p:cNvPr>
          <p:cNvPicPr>
            <a:picLocks noChangeAspect="1"/>
          </p:cNvPicPr>
          <p:nvPr userDrawn="1"/>
        </p:nvPicPr>
        <p:blipFill>
          <a:blip r:embed="rId8"/>
          <a:srcRect/>
          <a:stretch>
            <a:fillRect/>
          </a:stretch>
        </p:blipFill>
        <p:spPr>
          <a:xfrm>
            <a:off x="4317589" y="6125565"/>
            <a:ext cx="1073714" cy="434825"/>
          </a:xfrm>
          <a:prstGeom prst="rect">
            <a:avLst/>
          </a:prstGeom>
        </p:spPr>
      </p:pic>
    </p:spTree>
    <p:extLst>
      <p:ext uri="{BB962C8B-B14F-4D97-AF65-F5344CB8AC3E}">
        <p14:creationId xmlns:p14="http://schemas.microsoft.com/office/powerpoint/2010/main" val="126450143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9144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2913" y="5155913"/>
            <a:ext cx="1317500" cy="170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2681" y="3432330"/>
            <a:ext cx="1317269"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0CD0082-05B6-6845-891C-1C4703D71B45}"/>
              </a:ext>
            </a:extLst>
          </p:cNvPr>
          <p:cNvPicPr>
            <a:picLocks noChangeAspect="1"/>
          </p:cNvPicPr>
          <p:nvPr userDrawn="1"/>
        </p:nvPicPr>
        <p:blipFill>
          <a:blip r:embed="rId2"/>
          <a:srcRect/>
          <a:stretch>
            <a:fillRect/>
          </a:stretch>
        </p:blipFill>
        <p:spPr>
          <a:xfrm>
            <a:off x="1311680" y="3421594"/>
            <a:ext cx="2621532" cy="3436406"/>
          </a:xfrm>
          <a:prstGeom prst="rect">
            <a:avLst/>
          </a:prstGeom>
        </p:spPr>
      </p:pic>
      <p:pic>
        <p:nvPicPr>
          <p:cNvPr id="11" name="Picture 10">
            <a:extLst>
              <a:ext uri="{FF2B5EF4-FFF2-40B4-BE49-F238E27FC236}">
                <a16:creationId xmlns:a16="http://schemas.microsoft.com/office/drawing/2014/main" id="{6F8C92CB-21E9-A045-B188-5F1B9E80CE22}"/>
              </a:ext>
            </a:extLst>
          </p:cNvPr>
          <p:cNvPicPr>
            <a:picLocks noChangeAspect="1"/>
          </p:cNvPicPr>
          <p:nvPr userDrawn="1"/>
        </p:nvPicPr>
        <p:blipFill>
          <a:blip r:embed="rId3"/>
          <a:srcRect b="-2"/>
          <a:stretch>
            <a:fillRect/>
          </a:stretch>
        </p:blipFill>
        <p:spPr>
          <a:xfrm>
            <a:off x="-2682" y="1005"/>
            <a:ext cx="2631862" cy="3432330"/>
          </a:xfrm>
          <a:prstGeom prst="rect">
            <a:avLst/>
          </a:prstGeom>
        </p:spPr>
      </p:pic>
      <p:sp>
        <p:nvSpPr>
          <p:cNvPr id="20" name="Rectangle 19">
            <a:extLst>
              <a:ext uri="{FF2B5EF4-FFF2-40B4-BE49-F238E27FC236}">
                <a16:creationId xmlns:a16="http://schemas.microsoft.com/office/drawing/2014/main" id="{45914B46-9CF9-7C4C-9495-23D16E901394}"/>
              </a:ext>
            </a:extLst>
          </p:cNvPr>
          <p:cNvSpPr/>
          <p:nvPr userDrawn="1"/>
        </p:nvSpPr>
        <p:spPr>
          <a:xfrm rot="10800000">
            <a:off x="2629178" y="1726116"/>
            <a:ext cx="1304034"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4"/>
          <a:srcRect/>
          <a:stretch>
            <a:fillRect/>
          </a:stretch>
        </p:blipFill>
        <p:spPr>
          <a:xfrm>
            <a:off x="278833" y="3582202"/>
            <a:ext cx="759833" cy="1404846"/>
          </a:xfrm>
          <a:prstGeom prst="rect">
            <a:avLst/>
          </a:prstGeom>
        </p:spPr>
      </p:pic>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4225322" y="182484"/>
            <a:ext cx="4714356" cy="3240269"/>
          </a:xfrm>
          <a:prstGeom prst="rect">
            <a:avLst/>
          </a:prstGeom>
        </p:spPr>
        <p:txBody>
          <a:bodyPr anchor="b">
            <a:normAutofit/>
          </a:bodyPr>
          <a:lstStyle>
            <a:lvl1pPr marL="0" indent="0" algn="l">
              <a:buNone/>
              <a:defRPr sz="3000" b="1">
                <a:solidFill>
                  <a:schemeClr val="accent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4220094" y="3440833"/>
            <a:ext cx="4714356" cy="1538065"/>
          </a:xfrm>
          <a:prstGeom prst="rect">
            <a:avLst/>
          </a:prstGeom>
        </p:spPr>
        <p:txBody>
          <a:bodyPr anchor="t">
            <a:normAutofit/>
          </a:bodyPr>
          <a:lstStyle>
            <a:lvl1pPr marL="0" indent="0" algn="l">
              <a:buNone/>
              <a:defRPr sz="210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8" name="Rectangle 17"/>
          <p:cNvSpPr/>
          <p:nvPr userDrawn="1"/>
        </p:nvSpPr>
        <p:spPr>
          <a:xfrm>
            <a:off x="0" y="11831"/>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1C04900-EA42-3247-9554-36BB1551841F}"/>
              </a:ext>
            </a:extLst>
          </p:cNvPr>
          <p:cNvPicPr>
            <a:picLocks noChangeAspect="1"/>
          </p:cNvPicPr>
          <p:nvPr userDrawn="1"/>
        </p:nvPicPr>
        <p:blipFill>
          <a:blip r:embed="rId5"/>
          <a:srcRect/>
          <a:stretch>
            <a:fillRect/>
          </a:stretch>
        </p:blipFill>
        <p:spPr>
          <a:xfrm>
            <a:off x="2629179" y="0"/>
            <a:ext cx="1304034" cy="1726116"/>
          </a:xfrm>
          <a:prstGeom prst="rect">
            <a:avLst/>
          </a:prstGeom>
        </p:spPr>
      </p:pic>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6"/>
          <a:srcRect/>
          <a:stretch>
            <a:fillRect/>
          </a:stretch>
        </p:blipFill>
        <p:spPr>
          <a:xfrm>
            <a:off x="2622447" y="1868539"/>
            <a:ext cx="1152019" cy="1391827"/>
          </a:xfrm>
          <a:prstGeom prst="rect">
            <a:avLst/>
          </a:prstGeom>
        </p:spPr>
      </p:pic>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7"/>
          <a:srcRect/>
          <a:stretch>
            <a:fillRect/>
          </a:stretch>
        </p:blipFill>
        <p:spPr>
          <a:xfrm>
            <a:off x="4317589" y="6125565"/>
            <a:ext cx="1073714" cy="434825"/>
          </a:xfrm>
          <a:prstGeom prst="rect">
            <a:avLst/>
          </a:prstGeom>
        </p:spPr>
      </p:pic>
    </p:spTree>
    <p:extLst>
      <p:ext uri="{BB962C8B-B14F-4D97-AF65-F5344CB8AC3E}">
        <p14:creationId xmlns:p14="http://schemas.microsoft.com/office/powerpoint/2010/main" val="4132998531"/>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A5783E-8DC7-AD44-89BD-3612A860842C}"/>
              </a:ext>
            </a:extLst>
          </p:cNvPr>
          <p:cNvPicPr>
            <a:picLocks noChangeAspect="1"/>
          </p:cNvPicPr>
          <p:nvPr userDrawn="1"/>
        </p:nvPicPr>
        <p:blipFill>
          <a:blip r:embed="rId2"/>
          <a:srcRect/>
          <a:stretch>
            <a:fillRect/>
          </a:stretch>
        </p:blipFill>
        <p:spPr>
          <a:xfrm>
            <a:off x="2629173" y="0"/>
            <a:ext cx="1314587" cy="1728652"/>
          </a:xfrm>
          <a:prstGeom prst="rect">
            <a:avLst/>
          </a:prstGeom>
        </p:spPr>
      </p:pic>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9144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448" y="3432330"/>
            <a:ext cx="1315036"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2622446" y="1706216"/>
            <a:ext cx="1321314" cy="1726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4225322" y="182484"/>
            <a:ext cx="4714356" cy="3240269"/>
          </a:xfrm>
          <a:prstGeom prst="rect">
            <a:avLst/>
          </a:prstGeom>
        </p:spPr>
        <p:txBody>
          <a:bodyPr anchor="b">
            <a:normAutofit/>
          </a:bodyPr>
          <a:lstStyle>
            <a:lvl1pPr marL="0" indent="0" algn="l">
              <a:buNone/>
              <a:defRPr sz="3000" b="1">
                <a:solidFill>
                  <a:schemeClr val="accent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4220094" y="3440833"/>
            <a:ext cx="4714356" cy="1538065"/>
          </a:xfrm>
          <a:prstGeom prst="rect">
            <a:avLst/>
          </a:prstGeom>
        </p:spPr>
        <p:txBody>
          <a:bodyPr anchor="t">
            <a:normAutofit/>
          </a:bodyPr>
          <a:lstStyle>
            <a:lvl1pPr marL="0" indent="0" algn="l">
              <a:buNone/>
              <a:defRPr sz="210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Presentation Title</a:t>
            </a:r>
          </a:p>
        </p:txBody>
      </p:sp>
      <p:sp>
        <p:nvSpPr>
          <p:cNvPr id="18" name="Rectangle 17"/>
          <p:cNvSpPr/>
          <p:nvPr userDrawn="1"/>
        </p:nvSpPr>
        <p:spPr>
          <a:xfrm>
            <a:off x="0" y="11831"/>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a:srcRect/>
          <a:stretch>
            <a:fillRect/>
          </a:stretch>
        </p:blipFill>
        <p:spPr>
          <a:xfrm>
            <a:off x="4317589" y="6125565"/>
            <a:ext cx="1073714" cy="434825"/>
          </a:xfrm>
          <a:prstGeom prst="rect">
            <a:avLst/>
          </a:prstGeom>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314587"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a:srcRect/>
          <a:stretch>
            <a:fillRect/>
          </a:stretch>
        </p:blipFill>
        <p:spPr>
          <a:xfrm>
            <a:off x="0" y="5284266"/>
            <a:ext cx="1152019" cy="1391827"/>
          </a:xfrm>
          <a:prstGeom prst="rect">
            <a:avLst/>
          </a:prstGeom>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447" y="0"/>
            <a:ext cx="2629621" cy="343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a:srcRect/>
          <a:stretch>
            <a:fillRect/>
          </a:stretch>
        </p:blipFill>
        <p:spPr>
          <a:xfrm>
            <a:off x="510889" y="256843"/>
            <a:ext cx="1589222" cy="2938296"/>
          </a:xfrm>
          <a:prstGeom prst="rect">
            <a:avLst/>
          </a:prstGeom>
        </p:spPr>
      </p:pic>
      <p:pic>
        <p:nvPicPr>
          <p:cNvPr id="23" name="Picture 22">
            <a:extLst>
              <a:ext uri="{FF2B5EF4-FFF2-40B4-BE49-F238E27FC236}">
                <a16:creationId xmlns:a16="http://schemas.microsoft.com/office/drawing/2014/main" id="{C828788C-6D74-6B47-A18A-4181CFBB4E34}"/>
              </a:ext>
            </a:extLst>
          </p:cNvPr>
          <p:cNvPicPr>
            <a:picLocks noChangeAspect="1"/>
          </p:cNvPicPr>
          <p:nvPr userDrawn="1"/>
        </p:nvPicPr>
        <p:blipFill>
          <a:blip r:embed="rId6"/>
          <a:srcRect/>
          <a:stretch>
            <a:fillRect/>
          </a:stretch>
        </p:blipFill>
        <p:spPr>
          <a:xfrm>
            <a:off x="1314587" y="3431992"/>
            <a:ext cx="2629173" cy="3426009"/>
          </a:xfrm>
          <a:prstGeom prst="rect">
            <a:avLst/>
          </a:prstGeom>
        </p:spPr>
      </p:pic>
    </p:spTree>
    <p:extLst>
      <p:ext uri="{BB962C8B-B14F-4D97-AF65-F5344CB8AC3E}">
        <p14:creationId xmlns:p14="http://schemas.microsoft.com/office/powerpoint/2010/main" val="180729139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Presenters - Solid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6800850" y="6553201"/>
            <a:ext cx="2133600" cy="228600"/>
          </a:xfrm>
          <a:prstGeom prst="rect">
            <a:avLst/>
          </a:prstGeom>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E49C6A2C-23BF-C543-8465-3FFCBC138C5D}"/>
              </a:ext>
            </a:extLst>
          </p:cNvPr>
          <p:cNvSpPr/>
          <p:nvPr userDrawn="1"/>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8BCD5D5D-7C70-E645-B847-CF10C01722CF}"/>
              </a:ext>
            </a:extLst>
          </p:cNvPr>
          <p:cNvSpPr/>
          <p:nvPr userDrawn="1"/>
        </p:nvSpPr>
        <p:spPr>
          <a:xfrm rot="16200000">
            <a:off x="3884248" y="-3890537"/>
            <a:ext cx="1371600" cy="914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85D4F1F6-1E87-CE4D-9AC2-4ACDAA8187BB}"/>
              </a:ext>
            </a:extLst>
          </p:cNvPr>
          <p:cNvPicPr>
            <a:picLocks noChangeAspect="1"/>
          </p:cNvPicPr>
          <p:nvPr userDrawn="1"/>
        </p:nvPicPr>
        <p:blipFill>
          <a:blip r:embed="rId2"/>
          <a:srcRect/>
          <a:stretch>
            <a:fillRect/>
          </a:stretch>
        </p:blipFill>
        <p:spPr>
          <a:xfrm>
            <a:off x="-1953" y="1196961"/>
            <a:ext cx="9145953" cy="91573"/>
          </a:xfrm>
          <a:prstGeom prst="rect">
            <a:avLst/>
          </a:prstGeom>
        </p:spPr>
      </p:pic>
      <p:sp>
        <p:nvSpPr>
          <p:cNvPr id="26" name="TextBox 25">
            <a:extLst>
              <a:ext uri="{FF2B5EF4-FFF2-40B4-BE49-F238E27FC236}">
                <a16:creationId xmlns:a16="http://schemas.microsoft.com/office/drawing/2014/main" id="{0E3DEE9F-46E0-7340-BDE9-CAB98617977B}"/>
              </a:ext>
            </a:extLst>
          </p:cNvPr>
          <p:cNvSpPr txBox="1"/>
          <p:nvPr userDrawn="1"/>
        </p:nvSpPr>
        <p:spPr>
          <a:xfrm>
            <a:off x="208360" y="384732"/>
            <a:ext cx="2482769" cy="461665"/>
          </a:xfrm>
          <a:prstGeom prst="rect">
            <a:avLst/>
          </a:prstGeom>
          <a:noFill/>
        </p:spPr>
        <p:txBody>
          <a:bodyPr wrap="square" rtlCol="0">
            <a:spAutoFit/>
          </a:bodyPr>
          <a:lstStyle/>
          <a:p>
            <a:pPr algn="l"/>
            <a:r>
              <a:rPr lang="en-US" sz="2400">
                <a:solidFill>
                  <a:schemeClr val="bg1"/>
                </a:solidFill>
              </a:rPr>
              <a:t>Presented by</a:t>
            </a:r>
          </a:p>
        </p:txBody>
      </p:sp>
      <p:sp>
        <p:nvSpPr>
          <p:cNvPr id="27" name="Picture Placeholder 11">
            <a:extLst>
              <a:ext uri="{FF2B5EF4-FFF2-40B4-BE49-F238E27FC236}">
                <a16:creationId xmlns:a16="http://schemas.microsoft.com/office/drawing/2014/main" id="{4E8B25D2-51C6-CC43-B68D-A126F7BCC955}"/>
              </a:ext>
            </a:extLst>
          </p:cNvPr>
          <p:cNvSpPr>
            <a:spLocks noGrp="1"/>
          </p:cNvSpPr>
          <p:nvPr>
            <p:ph type="pic" sz="quarter" idx="11"/>
          </p:nvPr>
        </p:nvSpPr>
        <p:spPr>
          <a:xfrm>
            <a:off x="1560403" y="1600200"/>
            <a:ext cx="1652778" cy="2203704"/>
          </a:xfrm>
          <a:prstGeom prst="rect">
            <a:avLst/>
          </a:prstGeom>
        </p:spPr>
        <p:txBody>
          <a:bodyPr/>
          <a:lstStyle>
            <a:lvl1pPr marL="0" indent="0">
              <a:buNone/>
              <a:defRPr sz="1200"/>
            </a:lvl1pPr>
          </a:lstStyle>
          <a:p>
            <a:endParaRPr lang="en-US"/>
          </a:p>
        </p:txBody>
      </p:sp>
      <p:sp>
        <p:nvSpPr>
          <p:cNvPr id="28" name="Text Placeholder 16">
            <a:extLst>
              <a:ext uri="{FF2B5EF4-FFF2-40B4-BE49-F238E27FC236}">
                <a16:creationId xmlns:a16="http://schemas.microsoft.com/office/drawing/2014/main" id="{CFA4F244-F7F7-5140-90FF-3571A47CF646}"/>
              </a:ext>
            </a:extLst>
          </p:cNvPr>
          <p:cNvSpPr>
            <a:spLocks noGrp="1"/>
          </p:cNvSpPr>
          <p:nvPr>
            <p:ph type="body" sz="quarter" idx="14" hasCustomPrompt="1"/>
          </p:nvPr>
        </p:nvSpPr>
        <p:spPr>
          <a:xfrm>
            <a:off x="1447207" y="3948736"/>
            <a:ext cx="1879170" cy="382527"/>
          </a:xfrm>
          <a:prstGeom prst="rect">
            <a:avLst/>
          </a:prstGeom>
        </p:spPr>
        <p:txBody>
          <a:bodyPr/>
          <a:lstStyle>
            <a:lvl1pPr marL="0" indent="0" algn="ctr">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29" name="Picture Placeholder 11">
            <a:extLst>
              <a:ext uri="{FF2B5EF4-FFF2-40B4-BE49-F238E27FC236}">
                <a16:creationId xmlns:a16="http://schemas.microsoft.com/office/drawing/2014/main" id="{803F47F4-43AA-CF44-AAE3-BB6BA3659526}"/>
              </a:ext>
            </a:extLst>
          </p:cNvPr>
          <p:cNvSpPr>
            <a:spLocks noGrp="1"/>
          </p:cNvSpPr>
          <p:nvPr>
            <p:ph type="pic" sz="quarter" idx="16"/>
          </p:nvPr>
        </p:nvSpPr>
        <p:spPr>
          <a:xfrm>
            <a:off x="3741372" y="1600200"/>
            <a:ext cx="1652778" cy="2203704"/>
          </a:xfrm>
          <a:prstGeom prst="rect">
            <a:avLst/>
          </a:prstGeom>
        </p:spPr>
        <p:txBody>
          <a:bodyPr/>
          <a:lstStyle>
            <a:lvl1pPr marL="0" indent="0">
              <a:buNone/>
              <a:defRPr sz="1200"/>
            </a:lvl1pPr>
          </a:lstStyle>
          <a:p>
            <a:endParaRPr lang="en-US"/>
          </a:p>
        </p:txBody>
      </p:sp>
      <p:sp>
        <p:nvSpPr>
          <p:cNvPr id="30" name="Text Placeholder 16">
            <a:extLst>
              <a:ext uri="{FF2B5EF4-FFF2-40B4-BE49-F238E27FC236}">
                <a16:creationId xmlns:a16="http://schemas.microsoft.com/office/drawing/2014/main" id="{CB310016-229E-034C-859E-EDFFD09D7914}"/>
              </a:ext>
            </a:extLst>
          </p:cNvPr>
          <p:cNvSpPr>
            <a:spLocks noGrp="1"/>
          </p:cNvSpPr>
          <p:nvPr>
            <p:ph type="body" sz="quarter" idx="17" hasCustomPrompt="1"/>
          </p:nvPr>
        </p:nvSpPr>
        <p:spPr>
          <a:xfrm>
            <a:off x="3628176" y="3948736"/>
            <a:ext cx="1879170" cy="382527"/>
          </a:xfrm>
          <a:prstGeom prst="rect">
            <a:avLst/>
          </a:prstGeom>
        </p:spPr>
        <p:txBody>
          <a:bodyPr/>
          <a:lstStyle>
            <a:lvl1pPr marL="0" indent="0" algn="ctr">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31" name="Picture Placeholder 11">
            <a:extLst>
              <a:ext uri="{FF2B5EF4-FFF2-40B4-BE49-F238E27FC236}">
                <a16:creationId xmlns:a16="http://schemas.microsoft.com/office/drawing/2014/main" id="{17A4E769-49F6-E446-9895-7FEE3293D474}"/>
              </a:ext>
            </a:extLst>
          </p:cNvPr>
          <p:cNvSpPr>
            <a:spLocks noGrp="1"/>
          </p:cNvSpPr>
          <p:nvPr>
            <p:ph type="pic" sz="quarter" idx="19"/>
          </p:nvPr>
        </p:nvSpPr>
        <p:spPr>
          <a:xfrm>
            <a:off x="5922341" y="1600200"/>
            <a:ext cx="1652778" cy="2203704"/>
          </a:xfrm>
          <a:prstGeom prst="rect">
            <a:avLst/>
          </a:prstGeom>
        </p:spPr>
        <p:txBody>
          <a:bodyPr/>
          <a:lstStyle>
            <a:lvl1pPr marL="0" indent="0">
              <a:buNone/>
              <a:defRPr sz="1200"/>
            </a:lvl1pPr>
          </a:lstStyle>
          <a:p>
            <a:endParaRPr lang="en-US"/>
          </a:p>
        </p:txBody>
      </p:sp>
      <p:sp>
        <p:nvSpPr>
          <p:cNvPr id="32" name="Text Placeholder 16">
            <a:extLst>
              <a:ext uri="{FF2B5EF4-FFF2-40B4-BE49-F238E27FC236}">
                <a16:creationId xmlns:a16="http://schemas.microsoft.com/office/drawing/2014/main" id="{52A29779-AE50-A24E-AC33-9C5E1FD6820E}"/>
              </a:ext>
            </a:extLst>
          </p:cNvPr>
          <p:cNvSpPr>
            <a:spLocks noGrp="1"/>
          </p:cNvSpPr>
          <p:nvPr>
            <p:ph type="body" sz="quarter" idx="20" hasCustomPrompt="1"/>
          </p:nvPr>
        </p:nvSpPr>
        <p:spPr>
          <a:xfrm>
            <a:off x="5809145" y="3948736"/>
            <a:ext cx="1879170" cy="382527"/>
          </a:xfrm>
          <a:prstGeom prst="rect">
            <a:avLst/>
          </a:prstGeom>
        </p:spPr>
        <p:txBody>
          <a:bodyPr/>
          <a:lstStyle>
            <a:lvl1pPr marL="0" indent="0" algn="ctr">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33" name="Text Placeholder 8">
            <a:extLst>
              <a:ext uri="{FF2B5EF4-FFF2-40B4-BE49-F238E27FC236}">
                <a16:creationId xmlns:a16="http://schemas.microsoft.com/office/drawing/2014/main" id="{05116C2F-5A76-1448-BB7B-DCABDE6170DE}"/>
              </a:ext>
            </a:extLst>
          </p:cNvPr>
          <p:cNvSpPr>
            <a:spLocks noGrp="1"/>
          </p:cNvSpPr>
          <p:nvPr>
            <p:ph type="body" sz="quarter" idx="18" hasCustomPrompt="1"/>
          </p:nvPr>
        </p:nvSpPr>
        <p:spPr>
          <a:xfrm>
            <a:off x="1447207" y="4549348"/>
            <a:ext cx="1879997" cy="1385887"/>
          </a:xfrm>
          <a:prstGeom prst="rect">
            <a:avLst/>
          </a:prstGeom>
        </p:spPr>
        <p:txBody>
          <a:bodyPr/>
          <a:lstStyle>
            <a:lvl1pPr marL="0" marR="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sz="1200" b="0"/>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p:txBody>
      </p:sp>
      <p:sp>
        <p:nvSpPr>
          <p:cNvPr id="34" name="Text Placeholder 8">
            <a:extLst>
              <a:ext uri="{FF2B5EF4-FFF2-40B4-BE49-F238E27FC236}">
                <a16:creationId xmlns:a16="http://schemas.microsoft.com/office/drawing/2014/main" id="{91A817FB-BF8D-D041-873F-401CA52037FD}"/>
              </a:ext>
            </a:extLst>
          </p:cNvPr>
          <p:cNvSpPr>
            <a:spLocks noGrp="1"/>
          </p:cNvSpPr>
          <p:nvPr>
            <p:ph type="body" sz="quarter" idx="21" hasCustomPrompt="1"/>
          </p:nvPr>
        </p:nvSpPr>
        <p:spPr>
          <a:xfrm>
            <a:off x="3627349" y="4556024"/>
            <a:ext cx="1879997" cy="1385887"/>
          </a:xfrm>
          <a:prstGeom prst="rect">
            <a:avLst/>
          </a:prstGeom>
        </p:spPr>
        <p:txBody>
          <a:bodyPr/>
          <a:lstStyle>
            <a:lvl1pPr marL="0" marR="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sz="1200"/>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p:txBody>
      </p:sp>
      <p:sp>
        <p:nvSpPr>
          <p:cNvPr id="35" name="Text Placeholder 8">
            <a:extLst>
              <a:ext uri="{FF2B5EF4-FFF2-40B4-BE49-F238E27FC236}">
                <a16:creationId xmlns:a16="http://schemas.microsoft.com/office/drawing/2014/main" id="{EEE3D873-0905-3941-BC98-2482051DDA6B}"/>
              </a:ext>
            </a:extLst>
          </p:cNvPr>
          <p:cNvSpPr>
            <a:spLocks noGrp="1"/>
          </p:cNvSpPr>
          <p:nvPr>
            <p:ph type="body" sz="quarter" idx="22" hasCustomPrompt="1"/>
          </p:nvPr>
        </p:nvSpPr>
        <p:spPr>
          <a:xfrm>
            <a:off x="5809146" y="4556024"/>
            <a:ext cx="1879997" cy="1385887"/>
          </a:xfrm>
          <a:prstGeom prst="rect">
            <a:avLst/>
          </a:prstGeom>
        </p:spPr>
        <p:txBody>
          <a:bodyPr/>
          <a:lstStyle>
            <a:lvl1pPr marL="0" marR="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sz="1200"/>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Title/Location/Contact</a:t>
            </a:r>
          </a:p>
        </p:txBody>
      </p:sp>
      <p:sp>
        <p:nvSpPr>
          <p:cNvPr id="36" name="Rectangle 35">
            <a:extLst>
              <a:ext uri="{FF2B5EF4-FFF2-40B4-BE49-F238E27FC236}">
                <a16:creationId xmlns:a16="http://schemas.microsoft.com/office/drawing/2014/main" id="{3C4678CD-1549-5C4C-AF28-5CA590A462EF}"/>
              </a:ext>
            </a:extLst>
          </p:cNvPr>
          <p:cNvSpPr/>
          <p:nvPr userDrawn="1"/>
        </p:nvSpPr>
        <p:spPr>
          <a:xfrm>
            <a:off x="-1953" y="3803905"/>
            <a:ext cx="9141714"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7" name="Rectangle 16"/>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8E8FB1C5-9203-434E-90FC-3033FC32602A}"/>
              </a:ext>
            </a:extLst>
          </p:cNvPr>
          <p:cNvSpPr txBox="1"/>
          <p:nvPr userDrawn="1"/>
        </p:nvSpPr>
        <p:spPr>
          <a:xfrm>
            <a:off x="203200" y="6550979"/>
            <a:ext cx="2311400" cy="207749"/>
          </a:xfrm>
          <a:prstGeom prst="rect">
            <a:avLst/>
          </a:prstGeom>
          <a:noFill/>
        </p:spPr>
        <p:txBody>
          <a:bodyPr wrap="square" rtlCol="0">
            <a:spAutoFit/>
          </a:bodyPr>
          <a:lstStyle/>
          <a:p>
            <a:pPr algn="l"/>
            <a:r>
              <a:rPr lang="en-US" sz="750" b="0" baseline="0">
                <a:solidFill>
                  <a:schemeClr val="bg1"/>
                </a:solidFill>
                <a:latin typeface="+mn-lt"/>
                <a:cs typeface="Calibri" panose="020F0502020204030204" pitchFamily="34" charset="0"/>
              </a:rPr>
              <a:t>© Littler Mendelson, P.C.  |  2019</a:t>
            </a:r>
            <a:endParaRPr lang="en-US" sz="750">
              <a:solidFill>
                <a:schemeClr val="bg1"/>
              </a:solidFill>
              <a:latin typeface="+mn-lt"/>
              <a:cs typeface="Calibri" panose="020F0502020204030204" pitchFamily="34" charset="0"/>
            </a:endParaRPr>
          </a:p>
        </p:txBody>
      </p:sp>
      <p:sp>
        <p:nvSpPr>
          <p:cNvPr id="19" name="TextBox 18">
            <a:extLst>
              <a:ext uri="{FF2B5EF4-FFF2-40B4-BE49-F238E27FC236}">
                <a16:creationId xmlns:a16="http://schemas.microsoft.com/office/drawing/2014/main" id="{8E8FB1C5-9203-434E-90FC-3033FC32602A}"/>
              </a:ext>
            </a:extLst>
          </p:cNvPr>
          <p:cNvSpPr txBox="1"/>
          <p:nvPr userDrawn="1"/>
        </p:nvSpPr>
        <p:spPr>
          <a:xfrm>
            <a:off x="291507" y="6581379"/>
            <a:ext cx="2311400" cy="207749"/>
          </a:xfrm>
          <a:prstGeom prst="rect">
            <a:avLst/>
          </a:prstGeom>
          <a:noFill/>
        </p:spPr>
        <p:txBody>
          <a:bodyPr wrap="square" rtlCol="0">
            <a:spAutoFit/>
          </a:bodyPr>
          <a:lstStyle/>
          <a:p>
            <a:pPr algn="l"/>
            <a:r>
              <a:rPr lang="en-US" sz="750" b="0" baseline="0">
                <a:solidFill>
                  <a:schemeClr val="tx1"/>
                </a:solidFill>
                <a:latin typeface="+mn-lt"/>
                <a:cs typeface="Calibri" panose="020F0502020204030204" pitchFamily="34" charset="0"/>
              </a:rPr>
              <a:t>© Littler Mendelson, P.C.  |  </a:t>
            </a:r>
            <a:r>
              <a:rPr lang="en-US" sz="750" b="0" baseline="0" smtClean="0">
                <a:solidFill>
                  <a:schemeClr val="tx1"/>
                </a:solidFill>
                <a:latin typeface="+mn-lt"/>
                <a:cs typeface="Calibri" panose="020F0502020204030204" pitchFamily="34" charset="0"/>
              </a:rPr>
              <a:t>2020</a:t>
            </a:r>
            <a:endParaRPr lang="en-US" sz="750">
              <a:solidFill>
                <a:schemeClr val="tx1"/>
              </a:solidFill>
              <a:latin typeface="+mn-lt"/>
              <a:cs typeface="Calibri" panose="020F0502020204030204" pitchFamily="34" charset="0"/>
            </a:endParaRPr>
          </a:p>
        </p:txBody>
      </p:sp>
      <p:sp>
        <p:nvSpPr>
          <p:cNvPr id="23" name="Rectangle 22">
            <a:extLst>
              <a:ext uri="{FF2B5EF4-FFF2-40B4-BE49-F238E27FC236}">
                <a16:creationId xmlns:a16="http://schemas.microsoft.com/office/drawing/2014/main" id="{D18DA8B7-E505-084B-9BBC-5E65EDBEE7C5}"/>
              </a:ext>
            </a:extLst>
          </p:cNvPr>
          <p:cNvSpPr/>
          <p:nvPr userDrawn="1"/>
        </p:nvSpPr>
        <p:spPr>
          <a:xfrm>
            <a:off x="4051906" y="6553201"/>
            <a:ext cx="1303562" cy="207749"/>
          </a:xfrm>
          <a:prstGeom prst="rect">
            <a:avLst/>
          </a:prstGeom>
        </p:spPr>
        <p:txBody>
          <a:bodyPr wrap="none">
            <a:spAutoFit/>
          </a:bodyPr>
          <a:lstStyle/>
          <a:p>
            <a:r>
              <a:rPr lang="en-US" sz="750" b="0" i="0">
                <a:solidFill>
                  <a:schemeClr val="tx1"/>
                </a:solidFill>
                <a:latin typeface="+mn-lt"/>
                <a:cs typeface="Calibri" panose="020F0502020204030204" pitchFamily="34" charset="0"/>
              </a:rPr>
              <a:t>Proprietary and Confidential</a:t>
            </a:r>
          </a:p>
        </p:txBody>
      </p:sp>
    </p:spTree>
    <p:extLst>
      <p:ext uri="{BB962C8B-B14F-4D97-AF65-F5344CB8AC3E}">
        <p14:creationId xmlns:p14="http://schemas.microsoft.com/office/powerpoint/2010/main" val="1727880630"/>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05875774-36AF-44A3-8A7C-F4255FE2CE45}" type="datetime1">
              <a:rPr lang="en-US"/>
              <a:t>3/31/2020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D90007-09E5-47B3-A148-2BF40A1194E5}" type="slidenum">
              <a:rPr lang="en-US"/>
              <a:t>‹#›</a:t>
            </a:fld>
            <a:endParaRPr lang="en-US"/>
          </a:p>
        </p:txBody>
      </p:sp>
    </p:spTree>
    <p:extLst>
      <p:ext uri="{BB962C8B-B14F-4D97-AF65-F5344CB8AC3E}">
        <p14:creationId xmlns:p14="http://schemas.microsoft.com/office/powerpoint/2010/main" val="974776267"/>
      </p:ext>
    </p:extLst>
  </p:cSld>
  <p:clrMapOvr>
    <a:masterClrMapping/>
  </p:clrMapOvr>
  <p:transition>
    <p:randomBa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 Solid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3884248" y="-3890537"/>
            <a:ext cx="1371600" cy="914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6800850" y="6553201"/>
            <a:ext cx="2133600" cy="228600"/>
          </a:xfrm>
          <a:prstGeom prst="rect">
            <a:avLst/>
          </a:prstGeom>
        </p:spPr>
        <p:txBody>
          <a:bodyPr/>
          <a:lstStyle/>
          <a:p>
            <a:fld id="{B73F69C2-009F-4240-9724-5B3BAC1E9E06}" type="slidenum">
              <a:rPr lang="en-US" smtClean="0"/>
              <a:t>‹#›</a:t>
            </a:fld>
            <a:endParaRPr lang="en-US"/>
          </a:p>
        </p:txBody>
      </p:sp>
      <p:sp>
        <p:nvSpPr>
          <p:cNvPr id="8" name="Rectangle 7"/>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08360" y="1737360"/>
            <a:ext cx="6107858" cy="4572000"/>
          </a:xfrm>
          <a:prstGeom prst="rect">
            <a:avLst/>
          </a:prstGeom>
        </p:spPr>
        <p:txBody>
          <a:bodyPr anchor="t">
            <a:normAutofit/>
          </a:bodyPr>
          <a:lstStyle>
            <a:lvl1pPr marL="342900" indent="-342900">
              <a:spcAft>
                <a:spcPts val="300"/>
              </a:spcAft>
              <a:buFont typeface="Arial" panose="020B0604020202020204" pitchFamily="34" charset="0"/>
              <a:buChar char="•"/>
              <a:defRPr sz="1800"/>
            </a:lvl1pPr>
            <a:lvl2pPr marL="685800" indent="-342900">
              <a:spcAft>
                <a:spcPts val="300"/>
              </a:spcAft>
              <a:buFont typeface="Apple Symbols" panose="02000000000000000000" pitchFamily="2" charset="-79"/>
              <a:buChar char="⎻"/>
              <a:defRPr sz="1500"/>
            </a:lvl2pPr>
            <a:lvl3pPr marL="942975" indent="-257175">
              <a:spcAft>
                <a:spcPts val="300"/>
              </a:spcAft>
              <a:buFont typeface="Apple Symbols" panose="02000000000000000000" pitchFamily="2" charset="-79"/>
              <a:buChar char="⎻"/>
              <a:defRPr sz="1500"/>
            </a:lvl3pPr>
            <a:lvl4pPr marL="1285875" indent="-257175">
              <a:spcAft>
                <a:spcPts val="300"/>
              </a:spcAft>
              <a:buFont typeface="Apple Symbols" panose="02000000000000000000" pitchFamily="2" charset="-79"/>
              <a:buChar char="⎻"/>
              <a:defRPr sz="1500"/>
            </a:lvl4pPr>
            <a:lvl5pPr marL="1628775" indent="-257175">
              <a:spcAft>
                <a:spcPts val="300"/>
              </a:spcAft>
              <a:buFont typeface="Apple Symbols" panose="02000000000000000000" pitchFamily="2" charset="-79"/>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0083AC3-6BD1-EC4F-BB0C-C7B67B620384}"/>
              </a:ext>
            </a:extLst>
          </p:cNvPr>
          <p:cNvSpPr txBox="1"/>
          <p:nvPr userDrawn="1"/>
        </p:nvSpPr>
        <p:spPr>
          <a:xfrm>
            <a:off x="208360" y="384732"/>
            <a:ext cx="2482769" cy="461665"/>
          </a:xfrm>
          <a:prstGeom prst="rect">
            <a:avLst/>
          </a:prstGeom>
          <a:noFill/>
        </p:spPr>
        <p:txBody>
          <a:bodyPr wrap="square" rtlCol="0">
            <a:spAutoFit/>
          </a:bodyPr>
          <a:lstStyle/>
          <a:p>
            <a:pPr algn="l"/>
            <a:r>
              <a:rPr lang="en-US" sz="2400">
                <a:solidFill>
                  <a:schemeClr val="bg1"/>
                </a:solidFill>
              </a:rPr>
              <a:t>Agenda</a:t>
            </a:r>
          </a:p>
        </p:txBody>
      </p:sp>
      <p:pic>
        <p:nvPicPr>
          <p:cNvPr id="11" name="Picture 2" descr="Y:\_2018\Brand\Sketches\Final Sketches\To Process\Agenda-01.png">
            <a:extLst>
              <a:ext uri="{FF2B5EF4-FFF2-40B4-BE49-F238E27FC236}">
                <a16:creationId xmlns:a16="http://schemas.microsoft.com/office/drawing/2014/main" id="{FC2AD9A5-ABE3-AF44-B5D7-5CF12BF002E0}"/>
              </a:ext>
            </a:extLst>
          </p:cNvPr>
          <p:cNvPicPr>
            <a:picLocks noChangeAspect="1" noChangeArrowheads="1"/>
          </p:cNvPicPr>
          <p:nvPr userDrawn="1"/>
        </p:nvPicPr>
        <p:blipFill>
          <a:blip r:embed="rId2"/>
          <a:srcRect/>
          <a:stretch>
            <a:fillRect/>
          </a:stretch>
        </p:blipFill>
        <p:spPr>
          <a:xfrm>
            <a:off x="6112888" y="1367265"/>
            <a:ext cx="3036476" cy="45428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10FE40D-2112-7949-B584-43E3E71429BB}"/>
              </a:ext>
            </a:extLst>
          </p:cNvPr>
          <p:cNvPicPr>
            <a:picLocks noChangeAspect="1"/>
          </p:cNvPicPr>
          <p:nvPr userDrawn="1"/>
        </p:nvPicPr>
        <p:blipFill>
          <a:blip r:embed="rId3"/>
          <a:srcRect/>
          <a:stretch>
            <a:fillRect/>
          </a:stretch>
        </p:blipFill>
        <p:spPr>
          <a:xfrm>
            <a:off x="6773533" y="5918961"/>
            <a:ext cx="1909248" cy="310049"/>
          </a:xfrm>
          <a:prstGeom prst="rect">
            <a:avLst/>
          </a:prstGeom>
        </p:spPr>
      </p:pic>
      <p:pic>
        <p:nvPicPr>
          <p:cNvPr id="13" name="Picture 12">
            <a:extLst>
              <a:ext uri="{FF2B5EF4-FFF2-40B4-BE49-F238E27FC236}">
                <a16:creationId xmlns:a16="http://schemas.microsoft.com/office/drawing/2014/main" id="{D85DA500-1E2F-AA49-A465-59F17405E6FB}"/>
              </a:ext>
            </a:extLst>
          </p:cNvPr>
          <p:cNvPicPr>
            <a:picLocks noChangeAspect="1"/>
          </p:cNvPicPr>
          <p:nvPr userDrawn="1"/>
        </p:nvPicPr>
        <p:blipFill>
          <a:blip r:embed="rId4"/>
          <a:srcRect/>
          <a:stretch>
            <a:fillRect/>
          </a:stretch>
        </p:blipFill>
        <p:spPr>
          <a:xfrm>
            <a:off x="-1953" y="1196961"/>
            <a:ext cx="9145953" cy="91573"/>
          </a:xfrm>
          <a:prstGeom prst="rect">
            <a:avLst/>
          </a:prstGeom>
        </p:spPr>
      </p:pic>
      <p:sp>
        <p:nvSpPr>
          <p:cNvPr id="10" name="Rectangle 9">
            <a:extLst>
              <a:ext uri="{FF2B5EF4-FFF2-40B4-BE49-F238E27FC236}">
                <a16:creationId xmlns:a16="http://schemas.microsoft.com/office/drawing/2014/main" id="{D18DA8B7-E505-084B-9BBC-5E65EDBEE7C5}"/>
              </a:ext>
            </a:extLst>
          </p:cNvPr>
          <p:cNvSpPr/>
          <p:nvPr userDrawn="1"/>
        </p:nvSpPr>
        <p:spPr>
          <a:xfrm>
            <a:off x="4051906" y="6553201"/>
            <a:ext cx="1303562" cy="207749"/>
          </a:xfrm>
          <a:prstGeom prst="rect">
            <a:avLst/>
          </a:prstGeom>
        </p:spPr>
        <p:txBody>
          <a:bodyPr wrap="none">
            <a:spAutoFit/>
          </a:bodyPr>
          <a:lstStyle/>
          <a:p>
            <a:r>
              <a:rPr lang="en-US" sz="750" b="0" i="0">
                <a:solidFill>
                  <a:schemeClr val="tx1"/>
                </a:solidFill>
                <a:latin typeface="+mn-lt"/>
                <a:cs typeface="Calibri" panose="020F0502020204030204" pitchFamily="34" charset="0"/>
              </a:rPr>
              <a:t>Proprietary and Confidential</a:t>
            </a:r>
          </a:p>
        </p:txBody>
      </p:sp>
      <p:sp>
        <p:nvSpPr>
          <p:cNvPr id="14" name="TextBox 13">
            <a:extLst>
              <a:ext uri="{FF2B5EF4-FFF2-40B4-BE49-F238E27FC236}">
                <a16:creationId xmlns:a16="http://schemas.microsoft.com/office/drawing/2014/main" id="{8E8FB1C5-9203-434E-90FC-3033FC32602A}"/>
              </a:ext>
            </a:extLst>
          </p:cNvPr>
          <p:cNvSpPr txBox="1"/>
          <p:nvPr userDrawn="1"/>
        </p:nvSpPr>
        <p:spPr>
          <a:xfrm>
            <a:off x="291507" y="6581379"/>
            <a:ext cx="2311400" cy="207749"/>
          </a:xfrm>
          <a:prstGeom prst="rect">
            <a:avLst/>
          </a:prstGeom>
          <a:noFill/>
        </p:spPr>
        <p:txBody>
          <a:bodyPr wrap="square" rtlCol="0">
            <a:spAutoFit/>
          </a:bodyPr>
          <a:lstStyle/>
          <a:p>
            <a:pPr algn="l"/>
            <a:r>
              <a:rPr lang="en-US" sz="750" b="0" baseline="0">
                <a:solidFill>
                  <a:schemeClr val="tx1"/>
                </a:solidFill>
                <a:latin typeface="+mn-lt"/>
                <a:cs typeface="Calibri" panose="020F0502020204030204" pitchFamily="34" charset="0"/>
              </a:rPr>
              <a:t>© Littler Mendelson, P.C.  |  </a:t>
            </a:r>
            <a:r>
              <a:rPr lang="en-US" sz="750" b="0" baseline="0" smtClean="0">
                <a:solidFill>
                  <a:schemeClr val="tx1"/>
                </a:solidFill>
                <a:latin typeface="+mn-lt"/>
                <a:cs typeface="Calibri" panose="020F0502020204030204" pitchFamily="34" charset="0"/>
              </a:rPr>
              <a:t>2020</a:t>
            </a:r>
            <a:endParaRPr lang="en-US" sz="75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961694055"/>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Solid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3884248" y="-3890537"/>
            <a:ext cx="1371600" cy="914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F98A62-6284-0049-811C-85BACBAC1FEB}"/>
              </a:ext>
            </a:extLst>
          </p:cNvPr>
          <p:cNvSpPr>
            <a:spLocks noGrp="1"/>
          </p:cNvSpPr>
          <p:nvPr>
            <p:ph type="title" hasCustomPrompt="1"/>
          </p:nvPr>
        </p:nvSpPr>
        <p:spPr>
          <a:xfrm>
            <a:off x="208358" y="127323"/>
            <a:ext cx="8723378" cy="1161211"/>
          </a:xfrm>
          <a:prstGeom prst="rect">
            <a:avLst/>
          </a:prstGeom>
        </p:spPr>
        <p:txBody>
          <a:bodyPr anchor="ctr">
            <a:normAutofit/>
          </a:bodyPr>
          <a:lstStyle>
            <a:lvl1pPr algn="l">
              <a:defRPr sz="24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6800850" y="6553201"/>
            <a:ext cx="2133600" cy="228600"/>
          </a:xfrm>
          <a:prstGeom prst="rect">
            <a:avLst/>
          </a:prstGeom>
        </p:spPr>
        <p:txBody>
          <a:bodyPr/>
          <a:lstStyle/>
          <a:p>
            <a:fld id="{B73F69C2-009F-4240-9724-5B3BAC1E9E06}" type="slidenum">
              <a:rPr lang="en-US" smtClean="0"/>
              <a:t>‹#›</a:t>
            </a:fld>
            <a:endParaRPr lang="en-US"/>
          </a:p>
        </p:txBody>
      </p:sp>
      <p:pic>
        <p:nvPicPr>
          <p:cNvPr id="14" name="Picture 13">
            <a:extLst>
              <a:ext uri="{FF2B5EF4-FFF2-40B4-BE49-F238E27FC236}">
                <a16:creationId xmlns:a16="http://schemas.microsoft.com/office/drawing/2014/main" id="{0CB5AB13-FF5D-5D48-897D-9174CC70E466}"/>
              </a:ext>
            </a:extLst>
          </p:cNvPr>
          <p:cNvPicPr>
            <a:picLocks noChangeAspect="1"/>
          </p:cNvPicPr>
          <p:nvPr userDrawn="1"/>
        </p:nvPicPr>
        <p:blipFill>
          <a:blip r:embed="rId2"/>
          <a:srcRect/>
          <a:stretch>
            <a:fillRect/>
          </a:stretch>
        </p:blipFill>
        <p:spPr>
          <a:xfrm>
            <a:off x="-1953" y="1196961"/>
            <a:ext cx="9145953" cy="91573"/>
          </a:xfrm>
          <a:prstGeom prst="rect">
            <a:avLst/>
          </a:prstGeom>
        </p:spPr>
      </p:pic>
      <p:sp>
        <p:nvSpPr>
          <p:cNvPr id="8" name="Rectangle 7"/>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08360" y="1737360"/>
            <a:ext cx="8723376" cy="4572000"/>
          </a:xfrm>
          <a:prstGeom prst="rect">
            <a:avLst/>
          </a:prstGeom>
        </p:spPr>
        <p:txBody>
          <a:bodyPr anchor="t">
            <a:normAutofit/>
          </a:bodyPr>
          <a:lstStyle>
            <a:lvl1pPr marL="342900" indent="-342900">
              <a:spcAft>
                <a:spcPts val="300"/>
              </a:spcAft>
              <a:buFont typeface="Arial" panose="020B0604020202020204" pitchFamily="34" charset="0"/>
              <a:buChar char="•"/>
              <a:defRPr sz="1800"/>
            </a:lvl1pPr>
            <a:lvl2pPr marL="685800" indent="-342900">
              <a:spcAft>
                <a:spcPts val="300"/>
              </a:spcAft>
              <a:buFont typeface="Apple Symbols" panose="02000000000000000000" pitchFamily="2" charset="-79"/>
              <a:buChar char="⎻"/>
              <a:defRPr sz="1500"/>
            </a:lvl2pPr>
            <a:lvl3pPr marL="942975" indent="-257175">
              <a:spcAft>
                <a:spcPts val="300"/>
              </a:spcAft>
              <a:buFont typeface="Apple Symbols" panose="02000000000000000000" pitchFamily="2" charset="-79"/>
              <a:buChar char="⎻"/>
              <a:defRPr sz="1500"/>
            </a:lvl3pPr>
            <a:lvl4pPr marL="1285875" indent="-257175">
              <a:spcAft>
                <a:spcPts val="300"/>
              </a:spcAft>
              <a:buFont typeface="Apple Symbols" panose="02000000000000000000" pitchFamily="2" charset="-79"/>
              <a:buChar char="⎻"/>
              <a:defRPr sz="1500"/>
            </a:lvl4pPr>
            <a:lvl5pPr marL="1628775" indent="-257175">
              <a:spcAft>
                <a:spcPts val="300"/>
              </a:spcAft>
              <a:buFont typeface="Apple Symbols" panose="02000000000000000000" pitchFamily="2" charset="-79"/>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18DA8B7-E505-084B-9BBC-5E65EDBEE7C5}"/>
              </a:ext>
            </a:extLst>
          </p:cNvPr>
          <p:cNvSpPr/>
          <p:nvPr userDrawn="1"/>
        </p:nvSpPr>
        <p:spPr>
          <a:xfrm>
            <a:off x="4051906" y="6553201"/>
            <a:ext cx="1303562" cy="207749"/>
          </a:xfrm>
          <a:prstGeom prst="rect">
            <a:avLst/>
          </a:prstGeom>
        </p:spPr>
        <p:txBody>
          <a:bodyPr wrap="none">
            <a:spAutoFit/>
          </a:bodyPr>
          <a:lstStyle/>
          <a:p>
            <a:r>
              <a:rPr lang="en-US" sz="750" b="0" i="0">
                <a:solidFill>
                  <a:schemeClr val="tx1"/>
                </a:solidFill>
                <a:latin typeface="+mn-lt"/>
                <a:cs typeface="Calibri" panose="020F0502020204030204" pitchFamily="34" charset="0"/>
              </a:rPr>
              <a:t>Proprietary and Confidential</a:t>
            </a:r>
          </a:p>
        </p:txBody>
      </p:sp>
      <p:sp>
        <p:nvSpPr>
          <p:cNvPr id="11" name="TextBox 10">
            <a:extLst>
              <a:ext uri="{FF2B5EF4-FFF2-40B4-BE49-F238E27FC236}">
                <a16:creationId xmlns:a16="http://schemas.microsoft.com/office/drawing/2014/main" id="{8E8FB1C5-9203-434E-90FC-3033FC32602A}"/>
              </a:ext>
            </a:extLst>
          </p:cNvPr>
          <p:cNvSpPr txBox="1"/>
          <p:nvPr userDrawn="1"/>
        </p:nvSpPr>
        <p:spPr>
          <a:xfrm>
            <a:off x="291507" y="6581379"/>
            <a:ext cx="2311400" cy="207749"/>
          </a:xfrm>
          <a:prstGeom prst="rect">
            <a:avLst/>
          </a:prstGeom>
          <a:noFill/>
        </p:spPr>
        <p:txBody>
          <a:bodyPr wrap="square" rtlCol="0">
            <a:spAutoFit/>
          </a:bodyPr>
          <a:lstStyle/>
          <a:p>
            <a:pPr algn="l"/>
            <a:r>
              <a:rPr lang="en-US" sz="750" b="0" baseline="0">
                <a:solidFill>
                  <a:schemeClr val="tx1"/>
                </a:solidFill>
                <a:latin typeface="+mn-lt"/>
                <a:cs typeface="Calibri" panose="020F0502020204030204" pitchFamily="34" charset="0"/>
              </a:rPr>
              <a:t>© Littler Mendelson, P.C.  |  </a:t>
            </a:r>
            <a:r>
              <a:rPr lang="en-US" sz="750" b="0" baseline="0" smtClean="0">
                <a:solidFill>
                  <a:schemeClr val="tx1"/>
                </a:solidFill>
                <a:latin typeface="+mn-lt"/>
                <a:cs typeface="Calibri" panose="020F0502020204030204" pitchFamily="34" charset="0"/>
              </a:rPr>
              <a:t>2020</a:t>
            </a:r>
            <a:endParaRPr lang="en-US" sz="75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1162999201"/>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ote - Solid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197709" y="-626075"/>
            <a:ext cx="2602127" cy="3469502"/>
          </a:xfrm>
          <a:prstGeom prst="rect">
            <a:avLst/>
          </a:prstGeom>
        </p:spPr>
      </p:pic>
      <p:sp>
        <p:nvSpPr>
          <p:cNvPr id="6" name="Title 1">
            <a:extLst>
              <a:ext uri="{FF2B5EF4-FFF2-40B4-BE49-F238E27FC236}">
                <a16:creationId xmlns:a16="http://schemas.microsoft.com/office/drawing/2014/main" id="{AE11B43F-C481-7542-A9B6-13FD2F0F2760}"/>
              </a:ext>
            </a:extLst>
          </p:cNvPr>
          <p:cNvSpPr>
            <a:spLocks noGrp="1"/>
          </p:cNvSpPr>
          <p:nvPr>
            <p:ph type="title" hasCustomPrompt="1"/>
          </p:nvPr>
        </p:nvSpPr>
        <p:spPr>
          <a:xfrm>
            <a:off x="352385" y="2183764"/>
            <a:ext cx="8582067" cy="3589974"/>
          </a:xfrm>
          <a:prstGeom prst="rect">
            <a:avLst/>
          </a:prstGeom>
        </p:spPr>
        <p:txBody>
          <a:bodyPr anchor="t">
            <a:normAutofit/>
          </a:bodyPr>
          <a:lstStyle>
            <a:lvl1pPr algn="l">
              <a:defRPr sz="2400" b="0" i="1">
                <a:solidFill>
                  <a:schemeClr val="bg1"/>
                </a:solidFill>
                <a:latin typeface="Calibri" panose="020F0502020204030204" pitchFamily="34" charset="0"/>
                <a:cs typeface="Calibri" panose="020F0502020204030204" pitchFamily="34" charset="0"/>
              </a:defRPr>
            </a:lvl1pPr>
          </a:lstStyle>
          <a:p>
            <a:r>
              <a:rPr lang="en-US"/>
              <a:t>Click to Edit Quote Slide</a:t>
            </a:r>
          </a:p>
        </p:txBody>
      </p:sp>
      <p:sp>
        <p:nvSpPr>
          <p:cNvPr id="8" name="Content Placeholder 6">
            <a:extLst>
              <a:ext uri="{FF2B5EF4-FFF2-40B4-BE49-F238E27FC236}">
                <a16:creationId xmlns:a16="http://schemas.microsoft.com/office/drawing/2014/main" id="{64C96E96-FD2D-FE44-95A3-6D62B1CB1412}"/>
              </a:ext>
            </a:extLst>
          </p:cNvPr>
          <p:cNvSpPr>
            <a:spLocks noGrp="1"/>
          </p:cNvSpPr>
          <p:nvPr>
            <p:ph sz="quarter" idx="10" hasCustomPrompt="1"/>
          </p:nvPr>
        </p:nvSpPr>
        <p:spPr>
          <a:xfrm>
            <a:off x="4665041" y="5847557"/>
            <a:ext cx="4269415" cy="468312"/>
          </a:xfrm>
          <a:prstGeom prst="rect">
            <a:avLst/>
          </a:prstGeom>
        </p:spPr>
        <p:txBody>
          <a:bodyPr/>
          <a:lstStyle>
            <a:lvl1pPr marL="0" indent="0" algn="r">
              <a:buFont typeface="Arial" panose="020B0604020202020204" pitchFamily="34" charse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a:t>Author/Case</a:t>
            </a:r>
          </a:p>
        </p:txBody>
      </p:sp>
      <p:sp>
        <p:nvSpPr>
          <p:cNvPr id="10" name="TextBox 9">
            <a:extLst>
              <a:ext uri="{FF2B5EF4-FFF2-40B4-BE49-F238E27FC236}">
                <a16:creationId xmlns:a16="http://schemas.microsoft.com/office/drawing/2014/main" id="{8E8FB1C5-9203-434E-90FC-3033FC32602A}"/>
              </a:ext>
            </a:extLst>
          </p:cNvPr>
          <p:cNvSpPr txBox="1"/>
          <p:nvPr userDrawn="1"/>
        </p:nvSpPr>
        <p:spPr>
          <a:xfrm>
            <a:off x="203200" y="6550979"/>
            <a:ext cx="2311400" cy="207749"/>
          </a:xfrm>
          <a:prstGeom prst="rect">
            <a:avLst/>
          </a:prstGeom>
          <a:noFill/>
        </p:spPr>
        <p:txBody>
          <a:bodyPr wrap="square" rtlCol="0">
            <a:spAutoFit/>
          </a:bodyPr>
          <a:lstStyle/>
          <a:p>
            <a:pPr algn="l"/>
            <a:r>
              <a:rPr lang="en-US" sz="750" b="0" baseline="0">
                <a:solidFill>
                  <a:schemeClr val="bg1"/>
                </a:solidFill>
                <a:latin typeface="+mn-lt"/>
                <a:cs typeface="Calibri" panose="020F0502020204030204" pitchFamily="34" charset="0"/>
              </a:rPr>
              <a:t>© Littler Mendelson, P.C.  |  </a:t>
            </a:r>
            <a:r>
              <a:rPr lang="en-US" sz="750" b="0" baseline="0" smtClean="0">
                <a:solidFill>
                  <a:schemeClr val="bg1"/>
                </a:solidFill>
                <a:latin typeface="+mn-lt"/>
                <a:cs typeface="Calibri" panose="020F0502020204030204" pitchFamily="34" charset="0"/>
              </a:rPr>
              <a:t>2020</a:t>
            </a:r>
            <a:endParaRPr lang="en-US" sz="75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7546FE38-E1E3-8D4C-AFC1-FEEFE4915690}"/>
              </a:ext>
            </a:extLst>
          </p:cNvPr>
          <p:cNvSpPr/>
          <p:nvPr userDrawn="1"/>
        </p:nvSpPr>
        <p:spPr>
          <a:xfrm>
            <a:off x="4051910" y="6553211"/>
            <a:ext cx="1303562" cy="207749"/>
          </a:xfrm>
          <a:prstGeom prst="rect">
            <a:avLst/>
          </a:prstGeom>
        </p:spPr>
        <p:txBody>
          <a:bodyPr wrap="none">
            <a:spAutoFit/>
          </a:bodyPr>
          <a:lstStyle/>
          <a:p>
            <a:r>
              <a:rPr lang="en-US" sz="750" b="0" i="0">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9144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2">
            <a:extLst>
              <a:ext uri="{FF2B5EF4-FFF2-40B4-BE49-F238E27FC236}">
                <a16:creationId xmlns:a16="http://schemas.microsoft.com/office/drawing/2014/main" id="{949CFDF5-B4C6-5347-B845-0891DD4A4035}"/>
              </a:ext>
            </a:extLst>
          </p:cNvPr>
          <p:cNvSpPr>
            <a:spLocks noGrp="1"/>
          </p:cNvSpPr>
          <p:nvPr>
            <p:ph type="sldNum" sz="quarter" idx="11"/>
          </p:nvPr>
        </p:nvSpPr>
        <p:spPr>
          <a:xfrm>
            <a:off x="6800850" y="6553201"/>
            <a:ext cx="2133600" cy="228600"/>
          </a:xfrm>
          <a:prstGeom prst="rect">
            <a:avLst/>
          </a:prstGeom>
        </p:spPr>
        <p:txBody>
          <a:bodyPr/>
          <a:lstStyle>
            <a:lvl1pPr>
              <a:defRPr>
                <a:solidFill>
                  <a:schemeClr val="bg1"/>
                </a:solidFill>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2619937035"/>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2 Columns - Solid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3884248" y="-3890537"/>
            <a:ext cx="1371600" cy="914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6800850" y="6553201"/>
            <a:ext cx="2133600" cy="228600"/>
          </a:xfrm>
          <a:prstGeom prst="rect">
            <a:avLst/>
          </a:prstGeom>
        </p:spPr>
        <p:txBody>
          <a:bodyPr/>
          <a:lstStyle/>
          <a:p>
            <a:fld id="{B73F69C2-009F-4240-9724-5B3BAC1E9E06}" type="slidenum">
              <a:rPr lang="en-US" smtClean="0"/>
              <a:t>‹#›</a:t>
            </a:fld>
            <a:endParaRPr lang="en-US"/>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DAF115A1-8ABE-FC45-86A7-2A5A94D44DD9}"/>
              </a:ext>
            </a:extLst>
          </p:cNvPr>
          <p:cNvSpPr>
            <a:spLocks noGrp="1"/>
          </p:cNvSpPr>
          <p:nvPr>
            <p:ph type="title" hasCustomPrompt="1"/>
          </p:nvPr>
        </p:nvSpPr>
        <p:spPr>
          <a:xfrm>
            <a:off x="208358" y="127323"/>
            <a:ext cx="8723378" cy="1161211"/>
          </a:xfrm>
          <a:prstGeom prst="rect">
            <a:avLst/>
          </a:prstGeom>
        </p:spPr>
        <p:txBody>
          <a:bodyPr anchor="ctr">
            <a:normAutofit/>
          </a:bodyPr>
          <a:lstStyle>
            <a:lvl1pPr algn="l">
              <a:defRPr sz="2400" b="0">
                <a:solidFill>
                  <a:schemeClr val="bg1"/>
                </a:solidFill>
                <a:latin typeface="Calibri" panose="020F0502020204030204" pitchFamily="34" charset="0"/>
                <a:cs typeface="Calibri" panose="020F0502020204030204" pitchFamily="34" charset="0"/>
              </a:defRPr>
            </a:lvl1pPr>
          </a:lstStyle>
          <a:p>
            <a:r>
              <a:rPr lang="en-US"/>
              <a:t>Click to Edit Title</a:t>
            </a:r>
          </a:p>
        </p:txBody>
      </p:sp>
      <p:pic>
        <p:nvPicPr>
          <p:cNvPr id="17" name="Picture 16">
            <a:extLst>
              <a:ext uri="{FF2B5EF4-FFF2-40B4-BE49-F238E27FC236}">
                <a16:creationId xmlns:a16="http://schemas.microsoft.com/office/drawing/2014/main" id="{40B6BB70-911B-BA41-B813-517D0409EFF1}"/>
              </a:ext>
            </a:extLst>
          </p:cNvPr>
          <p:cNvPicPr>
            <a:picLocks noChangeAspect="1"/>
          </p:cNvPicPr>
          <p:nvPr userDrawn="1"/>
        </p:nvPicPr>
        <p:blipFill>
          <a:blip r:embed="rId2"/>
          <a:srcRect/>
          <a:stretch>
            <a:fillRect/>
          </a:stretch>
        </p:blipFill>
        <p:spPr>
          <a:xfrm>
            <a:off x="-1953" y="1196961"/>
            <a:ext cx="9145953" cy="91573"/>
          </a:xfrm>
          <a:prstGeom prst="rect">
            <a:avLst/>
          </a:prstGeom>
        </p:spPr>
      </p:pic>
      <p:sp>
        <p:nvSpPr>
          <p:cNvPr id="11" name="Rectangle 10"/>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08360" y="1737360"/>
            <a:ext cx="4270772" cy="4572000"/>
          </a:xfrm>
          <a:prstGeom prst="rect">
            <a:avLst/>
          </a:prstGeom>
        </p:spPr>
        <p:txBody>
          <a:bodyPr anchor="t">
            <a:normAutofit/>
          </a:bodyPr>
          <a:lstStyle>
            <a:lvl1pPr marL="342900" indent="-342900">
              <a:spcAft>
                <a:spcPts val="300"/>
              </a:spcAft>
              <a:buFont typeface="Arial" panose="020B0604020202020204" pitchFamily="34" charset="0"/>
              <a:buChar char="•"/>
              <a:defRPr sz="1800"/>
            </a:lvl1pPr>
            <a:lvl2pPr marL="685800" indent="-342900">
              <a:spcAft>
                <a:spcPts val="300"/>
              </a:spcAft>
              <a:buFont typeface="Apple Symbols" panose="02000000000000000000" pitchFamily="2" charset="-79"/>
              <a:buChar char="⎻"/>
              <a:defRPr sz="1500"/>
            </a:lvl2pPr>
            <a:lvl3pPr marL="942975" indent="-257175">
              <a:spcAft>
                <a:spcPts val="300"/>
              </a:spcAft>
              <a:buFont typeface="Apple Symbols" panose="02000000000000000000" pitchFamily="2" charset="-79"/>
              <a:buChar char="⎻"/>
              <a:defRPr sz="1500"/>
            </a:lvl3pPr>
            <a:lvl4pPr marL="1285875" indent="-257175">
              <a:spcAft>
                <a:spcPts val="300"/>
              </a:spcAft>
              <a:buFont typeface="Apple Symbols" panose="02000000000000000000" pitchFamily="2" charset="-79"/>
              <a:buChar char="⎻"/>
              <a:defRPr sz="1500"/>
            </a:lvl4pPr>
            <a:lvl5pPr marL="1628775" indent="-257175">
              <a:spcAft>
                <a:spcPts val="300"/>
              </a:spcAft>
              <a:buFont typeface="Apple Symbols" panose="02000000000000000000" pitchFamily="2" charset="-79"/>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4660964" y="1737360"/>
            <a:ext cx="4270772" cy="4572000"/>
          </a:xfrm>
          <a:prstGeom prst="rect">
            <a:avLst/>
          </a:prstGeom>
        </p:spPr>
        <p:txBody>
          <a:bodyPr anchor="t">
            <a:normAutofit/>
          </a:bodyPr>
          <a:lstStyle>
            <a:lvl1pPr marL="342900" indent="-342900">
              <a:spcAft>
                <a:spcPts val="300"/>
              </a:spcAft>
              <a:buFont typeface="Arial" panose="020B0604020202020204" pitchFamily="34" charset="0"/>
              <a:buChar char="•"/>
              <a:defRPr sz="1800"/>
            </a:lvl1pPr>
            <a:lvl2pPr marL="685800" indent="-342900">
              <a:spcAft>
                <a:spcPts val="300"/>
              </a:spcAft>
              <a:buFont typeface="Apple Symbols" panose="02000000000000000000" pitchFamily="2" charset="-79"/>
              <a:buChar char="⎻"/>
              <a:defRPr sz="1500"/>
            </a:lvl2pPr>
            <a:lvl3pPr marL="942975" indent="-257175">
              <a:spcAft>
                <a:spcPts val="300"/>
              </a:spcAft>
              <a:buFont typeface="Apple Symbols" panose="02000000000000000000" pitchFamily="2" charset="-79"/>
              <a:buChar char="⎻"/>
              <a:defRPr sz="1500"/>
            </a:lvl3pPr>
            <a:lvl4pPr marL="1285875" indent="-257175">
              <a:spcAft>
                <a:spcPts val="300"/>
              </a:spcAft>
              <a:buFont typeface="Apple Symbols" panose="02000000000000000000" pitchFamily="2" charset="-79"/>
              <a:buChar char="⎻"/>
              <a:defRPr sz="1500"/>
            </a:lvl4pPr>
            <a:lvl5pPr marL="1628775" indent="-257175">
              <a:spcAft>
                <a:spcPts val="300"/>
              </a:spcAft>
              <a:buFont typeface="Apple Symbols" panose="02000000000000000000" pitchFamily="2" charset="-79"/>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D18DA8B7-E505-084B-9BBC-5E65EDBEE7C5}"/>
              </a:ext>
            </a:extLst>
          </p:cNvPr>
          <p:cNvSpPr/>
          <p:nvPr userDrawn="1"/>
        </p:nvSpPr>
        <p:spPr>
          <a:xfrm>
            <a:off x="4051906" y="6553201"/>
            <a:ext cx="1303562" cy="207749"/>
          </a:xfrm>
          <a:prstGeom prst="rect">
            <a:avLst/>
          </a:prstGeom>
        </p:spPr>
        <p:txBody>
          <a:bodyPr wrap="none">
            <a:spAutoFit/>
          </a:bodyPr>
          <a:lstStyle/>
          <a:p>
            <a:r>
              <a:rPr lang="en-US" sz="750" b="0" i="0">
                <a:solidFill>
                  <a:schemeClr val="tx1"/>
                </a:solidFill>
                <a:latin typeface="+mn-lt"/>
                <a:cs typeface="Calibri" panose="020F0502020204030204" pitchFamily="34" charset="0"/>
              </a:rPr>
              <a:t>Proprietary and Confidential</a:t>
            </a:r>
          </a:p>
        </p:txBody>
      </p:sp>
      <p:sp>
        <p:nvSpPr>
          <p:cNvPr id="18" name="TextBox 17">
            <a:extLst>
              <a:ext uri="{FF2B5EF4-FFF2-40B4-BE49-F238E27FC236}">
                <a16:creationId xmlns:a16="http://schemas.microsoft.com/office/drawing/2014/main" id="{8E8FB1C5-9203-434E-90FC-3033FC32602A}"/>
              </a:ext>
            </a:extLst>
          </p:cNvPr>
          <p:cNvSpPr txBox="1"/>
          <p:nvPr userDrawn="1"/>
        </p:nvSpPr>
        <p:spPr>
          <a:xfrm>
            <a:off x="291507" y="6581379"/>
            <a:ext cx="2311400" cy="207749"/>
          </a:xfrm>
          <a:prstGeom prst="rect">
            <a:avLst/>
          </a:prstGeom>
          <a:noFill/>
        </p:spPr>
        <p:txBody>
          <a:bodyPr wrap="square" rtlCol="0">
            <a:spAutoFit/>
          </a:bodyPr>
          <a:lstStyle/>
          <a:p>
            <a:pPr algn="l"/>
            <a:r>
              <a:rPr lang="en-US" sz="750" b="0" baseline="0">
                <a:solidFill>
                  <a:schemeClr val="tx1"/>
                </a:solidFill>
                <a:latin typeface="+mn-lt"/>
                <a:cs typeface="Calibri" panose="020F0502020204030204" pitchFamily="34" charset="0"/>
              </a:rPr>
              <a:t>© Littler Mendelson, P.C.  |  </a:t>
            </a:r>
            <a:r>
              <a:rPr lang="en-US" sz="750" b="0" baseline="0" smtClean="0">
                <a:solidFill>
                  <a:schemeClr val="tx1"/>
                </a:solidFill>
                <a:latin typeface="+mn-lt"/>
                <a:cs typeface="Calibri" panose="020F0502020204030204" pitchFamily="34" charset="0"/>
              </a:rPr>
              <a:t>2020</a:t>
            </a:r>
            <a:endParaRPr lang="en-US" sz="75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722228542"/>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2 Columns - Solid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4608A-AF9F-0049-B500-40D7A004F570}"/>
              </a:ext>
            </a:extLst>
          </p:cNvPr>
          <p:cNvSpPr/>
          <p:nvPr userDrawn="1"/>
        </p:nvSpPr>
        <p:spPr>
          <a:xfrm rot="16200000">
            <a:off x="3884248" y="-3890537"/>
            <a:ext cx="1371600" cy="914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6800850" y="6553201"/>
            <a:ext cx="2133600" cy="228600"/>
          </a:xfrm>
          <a:prstGeom prst="rect">
            <a:avLst/>
          </a:prstGeom>
        </p:spPr>
        <p:txBody>
          <a:bodyPr/>
          <a:lstStyle/>
          <a:p>
            <a:fld id="{B73F69C2-009F-4240-9724-5B3BAC1E9E06}" type="slidenum">
              <a:rPr lang="en-US" smtClean="0"/>
              <a:t>‹#›</a:t>
            </a:fld>
            <a:endParaRPr lang="en-US"/>
          </a:p>
        </p:txBody>
      </p:sp>
      <p:pic>
        <p:nvPicPr>
          <p:cNvPr id="17" name="Picture 16">
            <a:extLst>
              <a:ext uri="{FF2B5EF4-FFF2-40B4-BE49-F238E27FC236}">
                <a16:creationId xmlns:a16="http://schemas.microsoft.com/office/drawing/2014/main" id="{40B6BB70-911B-BA41-B813-517D0409EFF1}"/>
              </a:ext>
            </a:extLst>
          </p:cNvPr>
          <p:cNvPicPr>
            <a:picLocks noChangeAspect="1"/>
          </p:cNvPicPr>
          <p:nvPr userDrawn="1"/>
        </p:nvPicPr>
        <p:blipFill>
          <a:blip r:embed="rId2"/>
          <a:srcRect/>
          <a:stretch>
            <a:fillRect/>
          </a:stretch>
        </p:blipFill>
        <p:spPr>
          <a:xfrm>
            <a:off x="-1953" y="1196961"/>
            <a:ext cx="9145953" cy="91573"/>
          </a:xfrm>
          <a:prstGeom prst="rect">
            <a:avLst/>
          </a:prstGeom>
        </p:spPr>
      </p:pic>
      <p:sp>
        <p:nvSpPr>
          <p:cNvPr id="11" name="Rectangle 10"/>
          <p:cNvSpPr/>
          <p:nvPr userDrawn="1"/>
        </p:nvSpPr>
        <p:spPr>
          <a:xfrm>
            <a:off x="0" y="0"/>
            <a:ext cx="9144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16">
            <a:extLst>
              <a:ext uri="{FF2B5EF4-FFF2-40B4-BE49-F238E27FC236}">
                <a16:creationId xmlns:a16="http://schemas.microsoft.com/office/drawing/2014/main" id="{81995B45-C597-6B42-83B0-C4D0487C19EA}"/>
              </a:ext>
            </a:extLst>
          </p:cNvPr>
          <p:cNvSpPr>
            <a:spLocks noGrp="1"/>
          </p:cNvSpPr>
          <p:nvPr>
            <p:ph type="body" sz="quarter" idx="24" hasCustomPrompt="1"/>
          </p:nvPr>
        </p:nvSpPr>
        <p:spPr>
          <a:xfrm>
            <a:off x="208357" y="1693716"/>
            <a:ext cx="8723378" cy="382527"/>
          </a:xfrm>
          <a:prstGeom prst="rect">
            <a:avLst/>
          </a:prstGeom>
        </p:spPr>
        <p:txBody>
          <a:bodyPr/>
          <a:lstStyle>
            <a:lvl1pPr marL="0" indent="0" algn="l">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18" name="Content Placeholder 3">
            <a:extLst>
              <a:ext uri="{FF2B5EF4-FFF2-40B4-BE49-F238E27FC236}">
                <a16:creationId xmlns:a16="http://schemas.microsoft.com/office/drawing/2014/main" id="{CBE086BF-8E5A-A94F-8B33-E0695CB3B005}"/>
              </a:ext>
            </a:extLst>
          </p:cNvPr>
          <p:cNvSpPr>
            <a:spLocks noGrp="1"/>
          </p:cNvSpPr>
          <p:nvPr>
            <p:ph sz="quarter" idx="25" hasCustomPrompt="1"/>
          </p:nvPr>
        </p:nvSpPr>
        <p:spPr>
          <a:xfrm>
            <a:off x="208360" y="2076451"/>
            <a:ext cx="8723709" cy="493713"/>
          </a:xfrm>
          <a:prstGeom prst="rect">
            <a:avLst/>
          </a:prstGeom>
        </p:spPr>
        <p:txBody>
          <a:bodyPr anchor="ct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en-US"/>
              <a:t>Title | Location | Email | Phone</a:t>
            </a:r>
          </a:p>
        </p:txBody>
      </p:sp>
      <p:sp>
        <p:nvSpPr>
          <p:cNvPr id="19" name="Text Placeholder 16">
            <a:extLst>
              <a:ext uri="{FF2B5EF4-FFF2-40B4-BE49-F238E27FC236}">
                <a16:creationId xmlns:a16="http://schemas.microsoft.com/office/drawing/2014/main" id="{56467003-EADB-FC49-A1CC-27581941E7EC}"/>
              </a:ext>
            </a:extLst>
          </p:cNvPr>
          <p:cNvSpPr>
            <a:spLocks noGrp="1"/>
          </p:cNvSpPr>
          <p:nvPr>
            <p:ph type="body" sz="quarter" idx="26" hasCustomPrompt="1"/>
          </p:nvPr>
        </p:nvSpPr>
        <p:spPr>
          <a:xfrm>
            <a:off x="208357" y="2864160"/>
            <a:ext cx="8723378" cy="382527"/>
          </a:xfrm>
          <a:prstGeom prst="rect">
            <a:avLst/>
          </a:prstGeom>
        </p:spPr>
        <p:txBody>
          <a:bodyPr/>
          <a:lstStyle>
            <a:lvl1pPr marL="0" indent="0" algn="l">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20" name="Content Placeholder 3">
            <a:extLst>
              <a:ext uri="{FF2B5EF4-FFF2-40B4-BE49-F238E27FC236}">
                <a16:creationId xmlns:a16="http://schemas.microsoft.com/office/drawing/2014/main" id="{EB8BAF68-85E6-6344-8ED4-1632A2267305}"/>
              </a:ext>
            </a:extLst>
          </p:cNvPr>
          <p:cNvSpPr>
            <a:spLocks noGrp="1"/>
          </p:cNvSpPr>
          <p:nvPr>
            <p:ph sz="quarter" idx="27" hasCustomPrompt="1"/>
          </p:nvPr>
        </p:nvSpPr>
        <p:spPr>
          <a:xfrm>
            <a:off x="208360" y="3246895"/>
            <a:ext cx="8723709" cy="493713"/>
          </a:xfrm>
          <a:prstGeom prst="rect">
            <a:avLst/>
          </a:prstGeom>
        </p:spPr>
        <p:txBody>
          <a:bodyPr anchor="ct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en-US"/>
              <a:t>Title | Location | Email | Phone</a:t>
            </a:r>
          </a:p>
        </p:txBody>
      </p:sp>
      <p:sp>
        <p:nvSpPr>
          <p:cNvPr id="21" name="Text Placeholder 16">
            <a:extLst>
              <a:ext uri="{FF2B5EF4-FFF2-40B4-BE49-F238E27FC236}">
                <a16:creationId xmlns:a16="http://schemas.microsoft.com/office/drawing/2014/main" id="{DB236523-9B12-8640-A9F6-548E86B9C313}"/>
              </a:ext>
            </a:extLst>
          </p:cNvPr>
          <p:cNvSpPr>
            <a:spLocks noGrp="1"/>
          </p:cNvSpPr>
          <p:nvPr>
            <p:ph type="body" sz="quarter" idx="28" hasCustomPrompt="1"/>
          </p:nvPr>
        </p:nvSpPr>
        <p:spPr>
          <a:xfrm>
            <a:off x="208357" y="4034604"/>
            <a:ext cx="8723378" cy="382527"/>
          </a:xfrm>
          <a:prstGeom prst="rect">
            <a:avLst/>
          </a:prstGeom>
        </p:spPr>
        <p:txBody>
          <a:bodyPr/>
          <a:lstStyle>
            <a:lvl1pPr marL="0" indent="0" algn="l">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22" name="Content Placeholder 3">
            <a:extLst>
              <a:ext uri="{FF2B5EF4-FFF2-40B4-BE49-F238E27FC236}">
                <a16:creationId xmlns:a16="http://schemas.microsoft.com/office/drawing/2014/main" id="{0250D0DE-DA94-B64E-BFD3-668B78047354}"/>
              </a:ext>
            </a:extLst>
          </p:cNvPr>
          <p:cNvSpPr>
            <a:spLocks noGrp="1"/>
          </p:cNvSpPr>
          <p:nvPr>
            <p:ph sz="quarter" idx="29" hasCustomPrompt="1"/>
          </p:nvPr>
        </p:nvSpPr>
        <p:spPr>
          <a:xfrm>
            <a:off x="208360" y="4417339"/>
            <a:ext cx="8723709" cy="493713"/>
          </a:xfrm>
          <a:prstGeom prst="rect">
            <a:avLst/>
          </a:prstGeom>
        </p:spPr>
        <p:txBody>
          <a:bodyPr anchor="ct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en-US"/>
              <a:t>Title | Location | Email | Phone</a:t>
            </a:r>
          </a:p>
        </p:txBody>
      </p:sp>
      <p:sp>
        <p:nvSpPr>
          <p:cNvPr id="23" name="Text Placeholder 16">
            <a:extLst>
              <a:ext uri="{FF2B5EF4-FFF2-40B4-BE49-F238E27FC236}">
                <a16:creationId xmlns:a16="http://schemas.microsoft.com/office/drawing/2014/main" id="{CA3A2869-909B-7640-AEA4-3A373BBEFC2F}"/>
              </a:ext>
            </a:extLst>
          </p:cNvPr>
          <p:cNvSpPr>
            <a:spLocks noGrp="1"/>
          </p:cNvSpPr>
          <p:nvPr>
            <p:ph type="body" sz="quarter" idx="30" hasCustomPrompt="1"/>
          </p:nvPr>
        </p:nvSpPr>
        <p:spPr>
          <a:xfrm>
            <a:off x="208024" y="5205048"/>
            <a:ext cx="8723378" cy="382527"/>
          </a:xfrm>
          <a:prstGeom prst="rect">
            <a:avLst/>
          </a:prstGeom>
        </p:spPr>
        <p:txBody>
          <a:bodyPr/>
          <a:lstStyle>
            <a:lvl1pPr marL="0" indent="0" algn="l">
              <a:buNone/>
              <a:defRPr sz="1500" b="1" cap="all" baseline="0">
                <a:solidFill>
                  <a:schemeClr val="tx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Presenter Name</a:t>
            </a:r>
          </a:p>
        </p:txBody>
      </p:sp>
      <p:sp>
        <p:nvSpPr>
          <p:cNvPr id="24" name="Content Placeholder 3">
            <a:extLst>
              <a:ext uri="{FF2B5EF4-FFF2-40B4-BE49-F238E27FC236}">
                <a16:creationId xmlns:a16="http://schemas.microsoft.com/office/drawing/2014/main" id="{00B34F87-36C7-2042-B2D4-5E43E5A57FC8}"/>
              </a:ext>
            </a:extLst>
          </p:cNvPr>
          <p:cNvSpPr>
            <a:spLocks noGrp="1"/>
          </p:cNvSpPr>
          <p:nvPr>
            <p:ph sz="quarter" idx="31" hasCustomPrompt="1"/>
          </p:nvPr>
        </p:nvSpPr>
        <p:spPr>
          <a:xfrm>
            <a:off x="208026" y="5587783"/>
            <a:ext cx="8723709" cy="493713"/>
          </a:xfrm>
          <a:prstGeom prst="rect">
            <a:avLst/>
          </a:prstGeom>
        </p:spPr>
        <p:txBody>
          <a:bodyPr anchor="ct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en-US"/>
              <a:t>Title | Location | Email | Phone</a:t>
            </a:r>
          </a:p>
        </p:txBody>
      </p:sp>
      <p:sp>
        <p:nvSpPr>
          <p:cNvPr id="26" name="TextBox 25">
            <a:extLst>
              <a:ext uri="{FF2B5EF4-FFF2-40B4-BE49-F238E27FC236}">
                <a16:creationId xmlns:a16="http://schemas.microsoft.com/office/drawing/2014/main" id="{9AE1F503-19D9-104B-AEF9-160A98D36405}"/>
              </a:ext>
            </a:extLst>
          </p:cNvPr>
          <p:cNvSpPr txBox="1"/>
          <p:nvPr userDrawn="1"/>
        </p:nvSpPr>
        <p:spPr>
          <a:xfrm>
            <a:off x="356278" y="332433"/>
            <a:ext cx="2482769" cy="553998"/>
          </a:xfrm>
          <a:prstGeom prst="rect">
            <a:avLst/>
          </a:prstGeom>
          <a:noFill/>
        </p:spPr>
        <p:txBody>
          <a:bodyPr wrap="square" rtlCol="0">
            <a:spAutoFit/>
          </a:bodyPr>
          <a:lstStyle/>
          <a:p>
            <a:pPr algn="l"/>
            <a:r>
              <a:rPr lang="en-US" sz="3000" b="0">
                <a:solidFill>
                  <a:schemeClr val="bg1"/>
                </a:solidFill>
                <a:effectLst/>
              </a:rPr>
              <a:t>Contact</a:t>
            </a:r>
          </a:p>
        </p:txBody>
      </p:sp>
      <p:sp>
        <p:nvSpPr>
          <p:cNvPr id="15" name="Rectangle 14">
            <a:extLst>
              <a:ext uri="{FF2B5EF4-FFF2-40B4-BE49-F238E27FC236}">
                <a16:creationId xmlns:a16="http://schemas.microsoft.com/office/drawing/2014/main" id="{D18DA8B7-E505-084B-9BBC-5E65EDBEE7C5}"/>
              </a:ext>
            </a:extLst>
          </p:cNvPr>
          <p:cNvSpPr/>
          <p:nvPr userDrawn="1"/>
        </p:nvSpPr>
        <p:spPr>
          <a:xfrm>
            <a:off x="4051906" y="6553201"/>
            <a:ext cx="1303562" cy="207749"/>
          </a:xfrm>
          <a:prstGeom prst="rect">
            <a:avLst/>
          </a:prstGeom>
        </p:spPr>
        <p:txBody>
          <a:bodyPr wrap="none">
            <a:spAutoFit/>
          </a:bodyPr>
          <a:lstStyle/>
          <a:p>
            <a:r>
              <a:rPr lang="en-US" sz="750" b="0" i="0">
                <a:solidFill>
                  <a:schemeClr val="tx1"/>
                </a:solidFill>
                <a:latin typeface="+mn-lt"/>
                <a:cs typeface="Calibri" panose="020F0502020204030204" pitchFamily="34" charset="0"/>
              </a:rPr>
              <a:t>Proprietary and Confidential</a:t>
            </a:r>
          </a:p>
        </p:txBody>
      </p:sp>
      <p:sp>
        <p:nvSpPr>
          <p:cNvPr id="16" name="TextBox 15">
            <a:extLst>
              <a:ext uri="{FF2B5EF4-FFF2-40B4-BE49-F238E27FC236}">
                <a16:creationId xmlns:a16="http://schemas.microsoft.com/office/drawing/2014/main" id="{8E8FB1C5-9203-434E-90FC-3033FC32602A}"/>
              </a:ext>
            </a:extLst>
          </p:cNvPr>
          <p:cNvSpPr txBox="1"/>
          <p:nvPr userDrawn="1"/>
        </p:nvSpPr>
        <p:spPr>
          <a:xfrm>
            <a:off x="291507" y="6581379"/>
            <a:ext cx="2311400" cy="207749"/>
          </a:xfrm>
          <a:prstGeom prst="rect">
            <a:avLst/>
          </a:prstGeom>
          <a:noFill/>
        </p:spPr>
        <p:txBody>
          <a:bodyPr wrap="square" rtlCol="0">
            <a:spAutoFit/>
          </a:bodyPr>
          <a:lstStyle/>
          <a:p>
            <a:pPr algn="l"/>
            <a:r>
              <a:rPr lang="en-US" sz="750" b="0" baseline="0">
                <a:solidFill>
                  <a:schemeClr val="tx1"/>
                </a:solidFill>
                <a:latin typeface="+mn-lt"/>
                <a:cs typeface="Calibri" panose="020F0502020204030204" pitchFamily="34" charset="0"/>
              </a:rPr>
              <a:t>© Littler Mendelson, P.C.  |  </a:t>
            </a:r>
            <a:r>
              <a:rPr lang="en-US" sz="750" b="0" baseline="0" smtClean="0">
                <a:solidFill>
                  <a:schemeClr val="tx1"/>
                </a:solidFill>
                <a:latin typeface="+mn-lt"/>
                <a:cs typeface="Calibri" panose="020F0502020204030204" pitchFamily="34" charset="0"/>
              </a:rPr>
              <a:t>2020</a:t>
            </a:r>
            <a:endParaRPr lang="en-US" sz="75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1745405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0"/>
          <p:cNvSpPr>
            <a:spLocks noChangeArrowheads="1"/>
          </p:cNvSpPr>
          <p:nvPr userDrawn="1"/>
        </p:nvSpPr>
        <p:spPr>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endParaRPr lang="en-US">
              <a:solidFill>
                <a:schemeClr val="bg1"/>
              </a:solidFill>
              <a:latin typeface="Garamond" pitchFamily="18" charset="0"/>
            </a:endParaRPr>
          </a:p>
        </p:txBody>
      </p:sp>
      <p:sp>
        <p:nvSpPr>
          <p:cNvPr id="5" name="Rectangle 11"/>
          <p:cNvSpPr>
            <a:spLocks noChangeArrowheads="1"/>
          </p:cNvSpPr>
          <p:nvPr userDrawn="1"/>
        </p:nvSpPr>
        <p:spPr>
          <a:xfrm>
            <a:off x="8229600" y="0"/>
            <a:ext cx="914400" cy="68580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endParaRPr lang="en-US">
              <a:solidFill>
                <a:schemeClr val="bg1"/>
              </a:solidFill>
              <a:latin typeface="Garamond" pitchFamily="18" charset="0"/>
            </a:endParaRPr>
          </a:p>
        </p:txBody>
      </p:sp>
      <p:sp>
        <p:nvSpPr>
          <p:cNvPr id="6" name="Rectangle 12"/>
          <p:cNvSpPr>
            <a:spLocks noChangeArrowheads="1"/>
          </p:cNvSpPr>
          <p:nvPr userDrawn="1"/>
        </p:nvSpPr>
        <p:spPr>
          <a:xfrm>
            <a:off x="8153400" y="0"/>
            <a:ext cx="152400" cy="6858000"/>
          </a:xfrm>
          <a:prstGeom prst="rect">
            <a:avLst/>
          </a:prstGeom>
          <a:solidFill>
            <a:srgbClr val="4D4D4D"/>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endParaRPr lang="en-US">
              <a:solidFill>
                <a:schemeClr val="bg1"/>
              </a:solidFill>
              <a:latin typeface="Garamond" pitchFamily="18"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lvl1pPr>
          </a:lstStyle>
          <a:p>
            <a:pPr>
              <a:defRPr/>
            </a:pPr>
            <a:fld id="{E805482F-8558-4795-8763-694A1160F161}" type="datetime1">
              <a:rPr lang="en-US"/>
              <a:t>3/31/2020</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082681-4C1B-4A62-8711-1FC830E5585A}" type="slidenum">
              <a:rPr lang="en-US"/>
              <a:t>‹#›</a:t>
            </a:fld>
            <a:endParaRPr lang="en-US"/>
          </a:p>
        </p:txBody>
      </p:sp>
    </p:spTree>
    <p:extLst>
      <p:ext uri="{BB962C8B-B14F-4D97-AF65-F5344CB8AC3E}">
        <p14:creationId xmlns:p14="http://schemas.microsoft.com/office/powerpoint/2010/main" val="44051992"/>
      </p:ext>
    </p:extLst>
  </p:cSld>
  <p:clrMapOvr>
    <a:masterClrMapping/>
  </p:clrMapOvr>
  <p:transition>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324350" cy="48387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752600"/>
            <a:ext cx="4324350" cy="48387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5F25D28-C78F-407F-9B83-F83E23B6CDCA}" type="datetime1">
              <a:rPr lang="en-US"/>
              <a:t>3/31/2020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20C284-6283-416D-81E4-EFA675C8D9BA}" type="slidenum">
              <a:rPr lang="en-US"/>
              <a:t>‹#›</a:t>
            </a:fld>
            <a:endParaRPr lang="en-US"/>
          </a:p>
        </p:txBody>
      </p:sp>
    </p:spTree>
    <p:extLst>
      <p:ext uri="{BB962C8B-B14F-4D97-AF65-F5344CB8AC3E}">
        <p14:creationId xmlns:p14="http://schemas.microsoft.com/office/powerpoint/2010/main" val="1475266616"/>
      </p:ext>
    </p:extLst>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DA87C96-0390-46BD-9344-245DBD8516FF}" type="datetime1">
              <a:rPr lang="en-US"/>
              <a:t>3/31/2020</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1C94D01-AC9E-4E29-BBE0-3DC7D36B39DC}" type="slidenum">
              <a:rPr lang="en-US"/>
              <a:t>‹#›</a:t>
            </a:fld>
            <a:endParaRPr lang="en-US"/>
          </a:p>
        </p:txBody>
      </p:sp>
    </p:spTree>
    <p:extLst>
      <p:ext uri="{BB962C8B-B14F-4D97-AF65-F5344CB8AC3E}">
        <p14:creationId xmlns:p14="http://schemas.microsoft.com/office/powerpoint/2010/main" val="1405406629"/>
      </p:ext>
    </p:extLst>
  </p:cSld>
  <p:clrMapOvr>
    <a:masterClrMapping/>
  </p:clrMapOvr>
  <p:transition>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000">
                <a:solidFill>
                  <a:srgbClr val="23467F"/>
                </a:solidFill>
                <a:latin typeface="Calibri" pitchFamily="34" charset="0"/>
                <a:cs typeface="Calibri" pitchFamily="34" charset="0"/>
              </a:defRPr>
            </a:lvl1pPr>
          </a:lstStyle>
          <a:p>
            <a:pPr>
              <a:defRPr/>
            </a:pPr>
            <a:fld id="{8BA310D5-BDC8-4490-A0F3-F7499B34F30E}" type="datetime1">
              <a:rPr lang="en-US"/>
              <a:t>3/31/2020</a:t>
            </a:fld>
            <a:endParaRPr lang="en-US"/>
          </a:p>
        </p:txBody>
      </p:sp>
      <p:sp>
        <p:nvSpPr>
          <p:cNvPr id="4" name="Rectangle 5"/>
          <p:cNvSpPr>
            <a:spLocks noGrp="1" noChangeArrowheads="1"/>
          </p:cNvSpPr>
          <p:nvPr>
            <p:ph type="ftr" sz="quarter" idx="11"/>
          </p:nvPr>
        </p:nvSpPr>
        <p:spPr/>
        <p:txBody>
          <a:bodyPr/>
          <a:lstStyle>
            <a:lvl1pPr>
              <a:defRPr sz="1000">
                <a:solidFill>
                  <a:srgbClr val="23467F"/>
                </a:solidFill>
                <a:latin typeface="Calibri" pitchFamily="34" charset="0"/>
                <a:cs typeface="Calibri"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1000">
                <a:solidFill>
                  <a:srgbClr val="23467F"/>
                </a:solidFill>
                <a:latin typeface="Calibri" pitchFamily="34" charset="0"/>
                <a:cs typeface="Calibri" pitchFamily="34" charset="0"/>
              </a:defRPr>
            </a:lvl1pPr>
          </a:lstStyle>
          <a:p>
            <a:pPr>
              <a:defRPr/>
            </a:pPr>
            <a:fld id="{B97C5FDC-4882-4E06-B601-9437658B668D}" type="slidenum">
              <a:rPr lang="en-US"/>
              <a:t>‹#›</a:t>
            </a:fld>
            <a:endParaRPr lang="en-US"/>
          </a:p>
        </p:txBody>
      </p:sp>
    </p:spTree>
    <p:extLst>
      <p:ext uri="{BB962C8B-B14F-4D97-AF65-F5344CB8AC3E}">
        <p14:creationId xmlns:p14="http://schemas.microsoft.com/office/powerpoint/2010/main" val="1838269774"/>
      </p:ext>
    </p:extLst>
  </p:cSld>
  <p:clrMapOvr>
    <a:masterClrMapping/>
  </p:clrMapOvr>
  <p:transition>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ChangeArrowheads="1"/>
          </p:cNvSpPr>
          <p:nvPr userDrawn="1"/>
        </p:nvSpPr>
        <p:spPr>
          <a:xfrm>
            <a:off x="0" y="2667000"/>
            <a:ext cx="9525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p>
        </p:txBody>
      </p:sp>
      <p:sp>
        <p:nvSpPr>
          <p:cNvPr id="3" name="Rectangle 4"/>
          <p:cNvSpPr>
            <a:spLocks noGrp="1" noChangeArrowheads="1"/>
          </p:cNvSpPr>
          <p:nvPr>
            <p:ph type="dt" sz="half" idx="10"/>
          </p:nvPr>
        </p:nvSpPr>
        <p:spPr/>
        <p:txBody>
          <a:bodyPr/>
          <a:lstStyle>
            <a:lvl1pPr>
              <a:defRPr/>
            </a:lvl1pPr>
          </a:lstStyle>
          <a:p>
            <a:pPr>
              <a:defRPr/>
            </a:pPr>
            <a:fld id="{2495A21D-7EAA-4E40-8413-1E5500B8EA91}" type="datetime1">
              <a:rPr lang="en-US"/>
              <a:t>3/31/2020</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ADFF95E-58A8-4AD7-8405-E92EC70C26DF}" type="slidenum">
              <a:rPr lang="en-US"/>
              <a:t>‹#›</a:t>
            </a:fld>
            <a:endParaRPr lang="en-US"/>
          </a:p>
        </p:txBody>
      </p:sp>
    </p:spTree>
    <p:extLst>
      <p:ext uri="{BB962C8B-B14F-4D97-AF65-F5344CB8AC3E}">
        <p14:creationId xmlns:p14="http://schemas.microsoft.com/office/powerpoint/2010/main" val="705959402"/>
      </p:ext>
    </p:extLst>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F57552C-A04E-4D6A-8C6C-98BB9AB46426}" type="datetime1">
              <a:rPr lang="en-US"/>
              <a:t>3/31/2020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7BFF03C-CABA-4B13-87FD-606515821387}" type="slidenum">
              <a:rPr lang="en-US"/>
              <a:t>‹#›</a:t>
            </a:fld>
            <a:endParaRPr lang="en-US"/>
          </a:p>
        </p:txBody>
      </p:sp>
    </p:spTree>
    <p:extLst>
      <p:ext uri="{BB962C8B-B14F-4D97-AF65-F5344CB8AC3E}">
        <p14:creationId xmlns:p14="http://schemas.microsoft.com/office/powerpoint/2010/main" val="2814635066"/>
      </p:ext>
    </p:extLst>
  </p:cSld>
  <p:clrMapOvr>
    <a:masterClrMapping/>
  </p:clrMapOvr>
  <p:transition>
    <p:randomBa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4A30DA8-F774-45FB-B775-D163A70C589D}" type="datetime1">
              <a:rPr lang="en-US"/>
              <a:t>3/31/2020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FFC6BCC-CC52-4F0A-A8B4-F7F71FC3F4C9}" type="slidenum">
              <a:rPr lang="en-US"/>
              <a:t>‹#›</a:t>
            </a:fld>
            <a:endParaRPr lang="en-US"/>
          </a:p>
        </p:txBody>
      </p:sp>
    </p:spTree>
    <p:extLst>
      <p:ext uri="{BB962C8B-B14F-4D97-AF65-F5344CB8AC3E}">
        <p14:creationId xmlns:p14="http://schemas.microsoft.com/office/powerpoint/2010/main" val="1200826567"/>
      </p:ext>
    </p:extLst>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a:xfrm>
            <a:off x="0" y="0"/>
            <a:ext cx="9144000" cy="16764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p>
        </p:txBody>
      </p:sp>
      <p:sp>
        <p:nvSpPr>
          <p:cNvPr id="1027" name="Rectangle 6"/>
          <p:cNvSpPr>
            <a:spLocks noChangeArrowheads="1"/>
          </p:cNvSpPr>
          <p:nvPr/>
        </p:nvSpPr>
        <p:spPr>
          <a:xfrm>
            <a:off x="0" y="1676400"/>
            <a:ext cx="9144000" cy="5181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p>
        </p:txBody>
      </p:sp>
      <p:sp>
        <p:nvSpPr>
          <p:cNvPr id="1028" name="Rectangle 2"/>
          <p:cNvSpPr>
            <a:spLocks noGrp="1" noChangeArrowheads="1"/>
          </p:cNvSpPr>
          <p:nvPr>
            <p:ph type="title"/>
          </p:nvPr>
        </p:nvSpPr>
        <p:spPr>
          <a:xfrm>
            <a:off x="2286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a:xfrm>
            <a:off x="228600" y="1752600"/>
            <a:ext cx="88011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sp>
        <p:nvSpPr>
          <p:cNvPr id="365572" name="Rectangle 4"/>
          <p:cNvSpPr>
            <a:spLocks noGrp="1" noChangeArrowheads="1"/>
          </p:cNvSpPr>
          <p:nvPr>
            <p:ph type="dt" sz="half" idx="2"/>
          </p:nvPr>
        </p:nvSpPr>
        <p:spPr>
          <a:xfrm>
            <a:off x="685800" y="6248400"/>
            <a:ext cx="19050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latin typeface="Times New Roman" pitchFamily="18" charset="0"/>
              </a:defRPr>
            </a:lvl1pPr>
          </a:lstStyle>
          <a:p>
            <a:pPr>
              <a:defRPr/>
            </a:pPr>
            <a:fld id="{332B2C83-F5C3-4AA0-B0A7-CB11457B1184}" type="datetime1">
              <a:rPr lang="en-US"/>
              <a:t>3/31/2020</a:t>
            </a:fld>
            <a:endParaRPr lang="en-US"/>
          </a:p>
        </p:txBody>
      </p:sp>
      <p:sp>
        <p:nvSpPr>
          <p:cNvPr id="365573" name="Rectangle 5"/>
          <p:cNvSpPr>
            <a:spLocks noGrp="1" noChangeArrowheads="1"/>
          </p:cNvSpPr>
          <p:nvPr>
            <p:ph type="ftr" sz="quarter" idx="3"/>
          </p:nvPr>
        </p:nvSpPr>
        <p:spPr>
          <a:xfrm>
            <a:off x="3124200" y="6248400"/>
            <a:ext cx="2895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pitchFamily="18" charset="0"/>
              </a:defRPr>
            </a:lvl1pPr>
          </a:lstStyle>
          <a:p>
            <a:pPr>
              <a:defRPr/>
            </a:pPr>
            <a:endParaRPr lang="en-US"/>
          </a:p>
        </p:txBody>
      </p:sp>
      <p:sp>
        <p:nvSpPr>
          <p:cNvPr id="365574" name="Rectangle 6"/>
          <p:cNvSpPr>
            <a:spLocks noGrp="1" noChangeArrowheads="1"/>
          </p:cNvSpPr>
          <p:nvPr>
            <p:ph type="sldNum" sz="quarter" idx="4"/>
          </p:nvPr>
        </p:nvSpPr>
        <p:spPr>
          <a:xfrm>
            <a:off x="6553200" y="6248400"/>
            <a:ext cx="19050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Times New Roman" pitchFamily="18" charset="0"/>
              </a:defRPr>
            </a:lvl1pPr>
          </a:lstStyle>
          <a:p>
            <a:pPr>
              <a:defRPr/>
            </a:pPr>
            <a:fld id="{CDF9B88B-4D67-485C-AB3E-C19AA5AC657F}" type="slidenum">
              <a:rPr lang="en-US"/>
              <a:t>‹#›</a:t>
            </a:fld>
            <a:endParaRPr lang="en-US"/>
          </a:p>
        </p:txBody>
      </p:sp>
      <p:sp>
        <p:nvSpPr>
          <p:cNvPr id="1033" name="Rectangle 8"/>
          <p:cNvSpPr>
            <a:spLocks noChangeArrowheads="1"/>
          </p:cNvSpPr>
          <p:nvPr/>
        </p:nvSpPr>
        <p:spPr>
          <a:xfrm>
            <a:off x="0" y="6629400"/>
            <a:ext cx="9144000" cy="2286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p>
        </p:txBody>
      </p:sp>
      <p:sp>
        <p:nvSpPr>
          <p:cNvPr id="1034" name="Rectangle 9"/>
          <p:cNvSpPr>
            <a:spLocks noChangeArrowheads="1"/>
          </p:cNvSpPr>
          <p:nvPr/>
        </p:nvSpPr>
        <p:spPr>
          <a:xfrm>
            <a:off x="0" y="1524000"/>
            <a:ext cx="9144000" cy="152400"/>
          </a:xfrm>
          <a:prstGeom prst="rect">
            <a:avLst/>
          </a:prstGeom>
          <a:solidFill>
            <a:srgbClr val="4D4D4D"/>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endParaRPr lang="en-US">
              <a:solidFill>
                <a:schemeClr val="bg1"/>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806" r:id="rId3"/>
    <p:sldLayoutId id="2147483799" r:id="rId4"/>
    <p:sldLayoutId id="2147483800" r:id="rId5"/>
    <p:sldLayoutId id="2147483807" r:id="rId6"/>
    <p:sldLayoutId id="2147483808" r:id="rId7"/>
    <p:sldLayoutId id="2147483801" r:id="rId8"/>
    <p:sldLayoutId id="2147483802" r:id="rId9"/>
    <p:sldLayoutId id="2147483803" r:id="rId10"/>
    <p:sldLayoutId id="2147483804" r:id="rId11"/>
    <p:sldLayoutId id="2147483805" r:id="rId12"/>
    <p:sldLayoutId id="2147483810" r:id="rId13"/>
  </p:sldLayoutIdLst>
  <p:transition>
    <p:randomBar/>
  </p:transition>
  <p:timing>
    <p:tnLst>
      <p:par>
        <p:cTn id="1" dur="indefinite" restart="never" nodeType="tmRoot"/>
      </p:par>
    </p:tnLst>
  </p:timing>
  <p:txStyles>
    <p:titleStyle>
      <a:lvl1pPr algn="ctr" rtl="0" eaLnBrk="0" fontAlgn="base" hangingPunct="0">
        <a:spcBef>
          <a:spcPct val="0"/>
        </a:spcBef>
        <a:spcAft>
          <a:spcPct val="0"/>
        </a:spcAft>
        <a:defRPr sz="480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4800">
          <a:solidFill>
            <a:schemeClr val="bg1"/>
          </a:solidFill>
          <a:latin typeface="Calibri" pitchFamily="34" charset="0"/>
          <a:cs typeface="Calibri" pitchFamily="34" charset="0"/>
        </a:defRPr>
      </a:lvl2pPr>
      <a:lvl3pPr algn="ctr" rtl="0" eaLnBrk="0" fontAlgn="base" hangingPunct="0">
        <a:spcBef>
          <a:spcPct val="0"/>
        </a:spcBef>
        <a:spcAft>
          <a:spcPct val="0"/>
        </a:spcAft>
        <a:defRPr sz="4800">
          <a:solidFill>
            <a:schemeClr val="bg1"/>
          </a:solidFill>
          <a:latin typeface="Calibri" pitchFamily="34" charset="0"/>
          <a:cs typeface="Calibri" pitchFamily="34" charset="0"/>
        </a:defRPr>
      </a:lvl3pPr>
      <a:lvl4pPr algn="ctr" rtl="0" eaLnBrk="0" fontAlgn="base" hangingPunct="0">
        <a:spcBef>
          <a:spcPct val="0"/>
        </a:spcBef>
        <a:spcAft>
          <a:spcPct val="0"/>
        </a:spcAft>
        <a:defRPr sz="4800">
          <a:solidFill>
            <a:schemeClr val="bg1"/>
          </a:solidFill>
          <a:latin typeface="Calibri" pitchFamily="34" charset="0"/>
          <a:cs typeface="Calibri" pitchFamily="34" charset="0"/>
        </a:defRPr>
      </a:lvl4pPr>
      <a:lvl5pPr algn="ctr" rtl="0" eaLnBrk="0" fontAlgn="base" hangingPunct="0">
        <a:spcBef>
          <a:spcPct val="0"/>
        </a:spcBef>
        <a:spcAft>
          <a:spcPct val="0"/>
        </a:spcAft>
        <a:defRPr sz="4800">
          <a:solidFill>
            <a:schemeClr val="bg1"/>
          </a:solidFill>
          <a:latin typeface="Calibri" pitchFamily="34" charset="0"/>
          <a:cs typeface="Calibri" pitchFamily="34" charset="0"/>
        </a:defRPr>
      </a:lvl5pPr>
      <a:lvl6pPr marL="457200" algn="ctr" rtl="0" fontAlgn="base">
        <a:spcBef>
          <a:spcPct val="0"/>
        </a:spcBef>
        <a:spcAft>
          <a:spcPct val="0"/>
        </a:spcAft>
        <a:defRPr sz="5400" i="1">
          <a:solidFill>
            <a:schemeClr val="bg1"/>
          </a:solidFill>
          <a:latin typeface="Garamond" pitchFamily="18" charset="0"/>
        </a:defRPr>
      </a:lvl6pPr>
      <a:lvl7pPr marL="914400" algn="ctr" rtl="0" fontAlgn="base">
        <a:spcBef>
          <a:spcPct val="0"/>
        </a:spcBef>
        <a:spcAft>
          <a:spcPct val="0"/>
        </a:spcAft>
        <a:defRPr sz="5400" i="1">
          <a:solidFill>
            <a:schemeClr val="bg1"/>
          </a:solidFill>
          <a:latin typeface="Garamond" pitchFamily="18" charset="0"/>
        </a:defRPr>
      </a:lvl7pPr>
      <a:lvl8pPr marL="1371600" algn="ctr" rtl="0" fontAlgn="base">
        <a:spcBef>
          <a:spcPct val="0"/>
        </a:spcBef>
        <a:spcAft>
          <a:spcPct val="0"/>
        </a:spcAft>
        <a:defRPr sz="5400" i="1">
          <a:solidFill>
            <a:schemeClr val="bg1"/>
          </a:solidFill>
          <a:latin typeface="Garamond" pitchFamily="18" charset="0"/>
        </a:defRPr>
      </a:lvl8pPr>
      <a:lvl9pPr marL="1828800" algn="ctr" rtl="0" fontAlgn="base">
        <a:spcBef>
          <a:spcPct val="0"/>
        </a:spcBef>
        <a:spcAft>
          <a:spcPct val="0"/>
        </a:spcAft>
        <a:defRPr sz="5400" i="1">
          <a:solidFill>
            <a:schemeClr val="bg1"/>
          </a:solidFill>
          <a:latin typeface="Garamond" pitchFamily="18" charset="0"/>
        </a:defRPr>
      </a:lvl9pPr>
    </p:titleStyle>
    <p:bodyStyle>
      <a:lvl1pPr marL="342900" indent="-342900" algn="l" rtl="0" eaLnBrk="0" fontAlgn="base" hangingPunct="0">
        <a:lnSpc>
          <a:spcPct val="110000"/>
        </a:lnSpc>
        <a:spcBef>
          <a:spcPct val="20000"/>
        </a:spcBef>
        <a:spcAft>
          <a:spcPct val="20000"/>
        </a:spcAft>
        <a:buFont typeface="Wingdings" pitchFamily="2" charset="2"/>
        <a:buChar char="§"/>
        <a:defRPr sz="3200" b="1">
          <a:solidFill>
            <a:srgbClr val="23467F"/>
          </a:solidFill>
          <a:latin typeface="Calibri" pitchFamily="34" charset="0"/>
          <a:ea typeface="+mn-ea"/>
          <a:cs typeface="Calibri" pitchFamily="34" charset="0"/>
        </a:defRPr>
      </a:lvl1pPr>
      <a:lvl2pPr marL="742950" indent="-285750" algn="l" rtl="0" eaLnBrk="0" fontAlgn="base" hangingPunct="0">
        <a:lnSpc>
          <a:spcPct val="110000"/>
        </a:lnSpc>
        <a:spcBef>
          <a:spcPct val="20000"/>
        </a:spcBef>
        <a:spcAft>
          <a:spcPct val="20000"/>
        </a:spcAft>
        <a:buChar char="–"/>
        <a:defRPr sz="2800">
          <a:solidFill>
            <a:srgbClr val="23467F"/>
          </a:solidFill>
          <a:latin typeface="Calibri" pitchFamily="34" charset="0"/>
          <a:cs typeface="Calibri" pitchFamily="34" charset="0"/>
        </a:defRPr>
      </a:lvl2pPr>
      <a:lvl3pPr marL="1143000" indent="-228600" algn="l" rtl="0" eaLnBrk="0" fontAlgn="base" hangingPunct="0">
        <a:lnSpc>
          <a:spcPct val="110000"/>
        </a:lnSpc>
        <a:spcBef>
          <a:spcPct val="20000"/>
        </a:spcBef>
        <a:spcAft>
          <a:spcPct val="20000"/>
        </a:spcAft>
        <a:buChar char="•"/>
        <a:defRPr sz="2400">
          <a:solidFill>
            <a:srgbClr val="23467F"/>
          </a:solidFill>
          <a:latin typeface="Calibri" pitchFamily="34" charset="0"/>
          <a:cs typeface="Calibri" pitchFamily="34" charset="0"/>
        </a:defRPr>
      </a:lvl3pPr>
      <a:lvl4pPr marL="1600200" indent="-228600" algn="l" rtl="0" eaLnBrk="0" fontAlgn="base" hangingPunct="0">
        <a:lnSpc>
          <a:spcPct val="110000"/>
        </a:lnSpc>
        <a:spcBef>
          <a:spcPct val="20000"/>
        </a:spcBef>
        <a:spcAft>
          <a:spcPct val="20000"/>
        </a:spcAft>
        <a:buChar char="–"/>
        <a:defRPr sz="2000">
          <a:solidFill>
            <a:srgbClr val="23467F"/>
          </a:solidFill>
          <a:latin typeface="Calibri" pitchFamily="34" charset="0"/>
          <a:cs typeface="Calibri" pitchFamily="34" charset="0"/>
        </a:defRPr>
      </a:lvl4pPr>
      <a:lvl5pPr marL="2057400" indent="-228600" algn="l" rtl="0" eaLnBrk="0" fontAlgn="base" hangingPunct="0">
        <a:lnSpc>
          <a:spcPct val="110000"/>
        </a:lnSpc>
        <a:spcBef>
          <a:spcPct val="20000"/>
        </a:spcBef>
        <a:spcAft>
          <a:spcPct val="20000"/>
        </a:spcAft>
        <a:buChar char="»"/>
        <a:defRPr sz="2000">
          <a:solidFill>
            <a:srgbClr val="23467F"/>
          </a:solidFill>
          <a:latin typeface="Calibri" pitchFamily="34" charset="0"/>
          <a:cs typeface="Calibri" pitchFamily="34" charset="0"/>
        </a:defRPr>
      </a:lvl5pPr>
      <a:lvl6pPr marL="2514600" indent="-228600" algn="l" rtl="0" fontAlgn="base">
        <a:lnSpc>
          <a:spcPct val="110000"/>
        </a:lnSpc>
        <a:spcBef>
          <a:spcPct val="20000"/>
        </a:spcBef>
        <a:spcAft>
          <a:spcPct val="20000"/>
        </a:spcAft>
        <a:buChar char="»"/>
        <a:defRPr sz="2000">
          <a:solidFill>
            <a:schemeClr val="bg1"/>
          </a:solidFill>
          <a:latin typeface="+mn-lt"/>
        </a:defRPr>
      </a:lvl6pPr>
      <a:lvl7pPr marL="2971800" indent="-228600" algn="l" rtl="0" fontAlgn="base">
        <a:lnSpc>
          <a:spcPct val="110000"/>
        </a:lnSpc>
        <a:spcBef>
          <a:spcPct val="20000"/>
        </a:spcBef>
        <a:spcAft>
          <a:spcPct val="20000"/>
        </a:spcAft>
        <a:buChar char="»"/>
        <a:defRPr sz="2000">
          <a:solidFill>
            <a:schemeClr val="bg1"/>
          </a:solidFill>
          <a:latin typeface="+mn-lt"/>
        </a:defRPr>
      </a:lvl7pPr>
      <a:lvl8pPr marL="3429000" indent="-228600" algn="l" rtl="0" fontAlgn="base">
        <a:lnSpc>
          <a:spcPct val="110000"/>
        </a:lnSpc>
        <a:spcBef>
          <a:spcPct val="20000"/>
        </a:spcBef>
        <a:spcAft>
          <a:spcPct val="20000"/>
        </a:spcAft>
        <a:buChar char="»"/>
        <a:defRPr sz="2000">
          <a:solidFill>
            <a:schemeClr val="bg1"/>
          </a:solidFill>
          <a:latin typeface="+mn-lt"/>
        </a:defRPr>
      </a:lvl8pPr>
      <a:lvl9pPr marL="3886200" indent="-228600" algn="l" rtl="0" fontAlgn="base">
        <a:lnSpc>
          <a:spcPct val="110000"/>
        </a:lnSpc>
        <a:spcBef>
          <a:spcPct val="20000"/>
        </a:spcBef>
        <a:spcAft>
          <a:spcPct val="2000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0096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3" r:id="rId10"/>
    <p:sldLayoutId id="2147483824" r:id="rId11"/>
  </p:sldLayoutIdLst>
  <p:transition spd="med">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descr="LMLogo WHITE"/>
          <p:cNvPicPr>
            <a:picLocks noChangeAspect="1" noChangeArrowheads="1"/>
          </p:cNvPicPr>
          <p:nvPr/>
        </p:nvPicPr>
        <p:blipFill>
          <a:blip r:embed="rId3"/>
          <a:srcRect/>
          <a:stretch>
            <a:fillRect/>
          </a:stretch>
        </p:blipFill>
        <p:spPr>
          <a:xfrm>
            <a:off x="3733800" y="5863398"/>
            <a:ext cx="3225800" cy="61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9"/>
          <p:cNvSpPr>
            <a:spLocks noChangeArrowheads="1"/>
          </p:cNvSpPr>
          <p:nvPr/>
        </p:nvSpPr>
        <p:spPr>
          <a:xfrm>
            <a:off x="0" y="1587500"/>
            <a:ext cx="9144000" cy="20701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solidFill>
                <a:srgbClr val="336699"/>
              </a:solidFill>
            </a:endParaRPr>
          </a:p>
        </p:txBody>
      </p:sp>
      <p:sp>
        <p:nvSpPr>
          <p:cNvPr id="5125" name="Text Box 6"/>
          <p:cNvSpPr txBox="1">
            <a:spLocks noChangeArrowheads="1"/>
          </p:cNvSpPr>
          <p:nvPr/>
        </p:nvSpPr>
        <p:spPr>
          <a:xfrm>
            <a:off x="187750" y="1714609"/>
            <a:ext cx="88331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800" b="1" cap="small" smtClean="0">
                <a:solidFill>
                  <a:schemeClr val="bg1"/>
                </a:solidFill>
                <a:effectLst>
                  <a:outerShdw blurRad="38100" dist="38100" dir="2700000" algn="tl">
                    <a:srgbClr val="000000">
                      <a:alpha val="43137"/>
                    </a:srgbClr>
                  </a:outerShdw>
                </a:effectLst>
                <a:latin typeface="Calibri" pitchFamily="34" charset="0"/>
                <a:cs typeface="Calibri" pitchFamily="34" charset="0"/>
              </a:rPr>
              <a:t>COVID-19 &amp; The Families First Coronavirus Response Act (FFCRA)</a:t>
            </a:r>
            <a:endParaRPr lang="en-US" sz="4800" b="1">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5126" name="Rectangle 1"/>
          <p:cNvSpPr>
            <a:spLocks noChangeArrowheads="1"/>
          </p:cNvSpPr>
          <p:nvPr/>
        </p:nvSpPr>
        <p:spPr>
          <a:xfrm>
            <a:off x="101601" y="3844956"/>
            <a:ext cx="548035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i="1" smtClean="0">
                <a:solidFill>
                  <a:srgbClr val="385988"/>
                </a:solidFill>
                <a:latin typeface="Calibri" pitchFamily="34" charset="0"/>
                <a:cs typeface="Calibri" pitchFamily="34" charset="0"/>
              </a:rPr>
              <a:t>Presented by: </a:t>
            </a:r>
            <a:r>
              <a:rPr lang="en-US" sz="2000" i="1" smtClean="0">
                <a:solidFill>
                  <a:srgbClr val="385988"/>
                </a:solidFill>
                <a:latin typeface="Calibri" pitchFamily="34" charset="0"/>
                <a:cs typeface="Calibri" pitchFamily="34" charset="0"/>
              </a:rPr>
              <a:t/>
            </a:r>
            <a:br>
              <a:rPr lang="en-US" sz="2000" i="1" smtClean="0">
                <a:solidFill>
                  <a:srgbClr val="385988"/>
                </a:solidFill>
                <a:latin typeface="Calibri" pitchFamily="34" charset="0"/>
                <a:cs typeface="Calibri" pitchFamily="34" charset="0"/>
              </a:rPr>
            </a:br>
            <a:r>
              <a:rPr lang="en-US" sz="2000" b="1" smtClean="0">
                <a:solidFill>
                  <a:srgbClr val="385988"/>
                </a:solidFill>
                <a:effectLst>
                  <a:outerShdw blurRad="38100" dist="38100" dir="2700000" algn="tl">
                    <a:srgbClr val="000000">
                      <a:alpha val="43137"/>
                    </a:srgbClr>
                  </a:outerShdw>
                </a:effectLst>
                <a:latin typeface="Calibri" pitchFamily="34" charset="0"/>
                <a:cs typeface="Calibri" pitchFamily="34" charset="0"/>
              </a:rPr>
              <a:t>Charles H. Wilson</a:t>
            </a:r>
          </a:p>
          <a:p>
            <a:endParaRPr lang="en-US" sz="1600" smtClean="0">
              <a:solidFill>
                <a:srgbClr val="385988"/>
              </a:solidFill>
              <a:latin typeface="Calibri" pitchFamily="34" charset="0"/>
              <a:cs typeface="Calibri" pitchFamily="34" charset="0"/>
            </a:endParaRPr>
          </a:p>
          <a:p>
            <a:endParaRPr lang="en-US" sz="1600" smtClean="0">
              <a:solidFill>
                <a:srgbClr val="385988"/>
              </a:solidFill>
              <a:latin typeface="Calibri" pitchFamily="34" charset="0"/>
              <a:cs typeface="Calibri" pitchFamily="34" charset="0"/>
            </a:endParaRPr>
          </a:p>
          <a:p>
            <a:endParaRPr lang="en-US" sz="1600">
              <a:solidFill>
                <a:srgbClr val="385988"/>
              </a:solidFill>
              <a:latin typeface="Calibri" pitchFamily="34" charset="0"/>
              <a:cs typeface="Calibri" pitchFamily="34" charset="0"/>
            </a:endParaRPr>
          </a:p>
          <a:p>
            <a:endParaRPr lang="en-US" sz="1600" smtClean="0">
              <a:solidFill>
                <a:srgbClr val="385988"/>
              </a:solidFill>
              <a:latin typeface="Calibri" pitchFamily="34" charset="0"/>
              <a:cs typeface="Calibri" pitchFamily="34" charset="0"/>
            </a:endParaRPr>
          </a:p>
          <a:p>
            <a:endParaRPr lang="en-US" sz="1600" b="1" cap="small" smtClean="0">
              <a:solidFill>
                <a:srgbClr val="385988"/>
              </a:solidFill>
              <a:latin typeface="Calibri" pitchFamily="34" charset="0"/>
              <a:cs typeface="Calibri" pitchFamily="34" charset="0"/>
            </a:endParaRPr>
          </a:p>
          <a:p>
            <a:r>
              <a:rPr lang="en-US" sz="1600" b="1" cap="small" smtClean="0">
                <a:solidFill>
                  <a:srgbClr val="385988"/>
                </a:solidFill>
                <a:latin typeface="Calibri" pitchFamily="34" charset="0"/>
                <a:cs typeface="Calibri" pitchFamily="34" charset="0"/>
              </a:rPr>
              <a:t>Shareholder</a:t>
            </a:r>
          </a:p>
          <a:p>
            <a:r>
              <a:rPr lang="en-US" sz="1600" b="1" cap="small" smtClean="0">
                <a:solidFill>
                  <a:srgbClr val="385988"/>
                </a:solidFill>
                <a:latin typeface="Calibri" pitchFamily="34" charset="0"/>
                <a:cs typeface="Calibri" pitchFamily="34" charset="0"/>
              </a:rPr>
              <a:t>Littler Mendelson, PC</a:t>
            </a:r>
          </a:p>
          <a:p>
            <a:r>
              <a:rPr lang="en-US" sz="1400" b="1" u="sng" smtClean="0">
                <a:solidFill>
                  <a:srgbClr val="0000FF"/>
                </a:solidFill>
                <a:latin typeface="Calibri" pitchFamily="34" charset="0"/>
                <a:cs typeface="Calibri" pitchFamily="34" charset="0"/>
              </a:rPr>
              <a:t>chawilson@littler.com</a:t>
            </a:r>
          </a:p>
        </p:txBody>
      </p:sp>
      <p:pic>
        <p:nvPicPr>
          <p:cNvPr id="5128" name="Picture 3"/>
          <p:cNvPicPr>
            <a:picLocks noChangeAspect="1"/>
          </p:cNvPicPr>
          <p:nvPr/>
        </p:nvPicPr>
        <p:blipFill>
          <a:blip r:embed="rId4"/>
          <a:srcRect/>
          <a:stretch>
            <a:fillRect/>
          </a:stretch>
        </p:blipFill>
        <p:spPr>
          <a:xfrm>
            <a:off x="533401" y="486052"/>
            <a:ext cx="1905000" cy="74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05399" y="765422"/>
            <a:ext cx="3586342" cy="400110"/>
          </a:xfrm>
          <a:prstGeom prst="rect">
            <a:avLst/>
          </a:prstGeom>
          <a:noFill/>
        </p:spPr>
        <p:txBody>
          <a:bodyPr wrap="square" rtlCol="0">
            <a:spAutoFit/>
          </a:bodyPr>
          <a:lstStyle/>
          <a:p>
            <a:pPr algn="r"/>
            <a:r>
              <a:rPr lang="en-US" sz="2000" b="1" smtClean="0">
                <a:solidFill>
                  <a:srgbClr val="23467F"/>
                </a:solidFill>
                <a:latin typeface="Calibri" pitchFamily="34" charset="0"/>
                <a:cs typeface="Calibri" pitchFamily="34" charset="0"/>
              </a:rPr>
              <a:t>March 30, 2020</a:t>
            </a:r>
            <a:endParaRPr lang="en-US" sz="2000" b="1">
              <a:solidFill>
                <a:srgbClr val="23467F"/>
              </a:solidFill>
              <a:latin typeface="Calibri" pitchFamily="34" charset="0"/>
              <a:cs typeface="Calibri" pitchFamily="34" charset="0"/>
            </a:endParaRPr>
          </a:p>
        </p:txBody>
      </p:sp>
      <p:pic>
        <p:nvPicPr>
          <p:cNvPr id="13" name="Picture 12"/>
          <p:cNvPicPr>
            <a:picLocks noChangeAspect="1"/>
          </p:cNvPicPr>
          <p:nvPr/>
        </p:nvPicPr>
        <p:blipFill>
          <a:blip r:embed="rId5"/>
          <a:srcRect/>
          <a:stretch>
            <a:fillRect/>
          </a:stretch>
        </p:blipFill>
        <p:spPr>
          <a:xfrm>
            <a:off x="202498" y="4753703"/>
            <a:ext cx="1669722" cy="745809"/>
          </a:xfrm>
          <a:prstGeom prst="rect">
            <a:avLst/>
          </a:prstGeom>
        </p:spPr>
      </p:pic>
      <p:pic>
        <p:nvPicPr>
          <p:cNvPr id="14" name="Picture Placeholder 7"/>
          <p:cNvPicPr>
            <a:picLocks noChangeAspect="1"/>
          </p:cNvPicPr>
          <p:nvPr/>
        </p:nvPicPr>
        <p:blipFill>
          <a:blip r:embed="rId6"/>
          <a:srcRect/>
          <a:stretch>
            <a:fillRect/>
          </a:stretch>
        </p:blipFill>
        <p:spPr>
          <a:xfrm>
            <a:off x="2191411" y="4395969"/>
            <a:ext cx="2151989" cy="2231628"/>
          </a:xfrm>
          <a:prstGeom prst="rect">
            <a:avLst/>
          </a:prstGeom>
        </p:spPr>
      </p:pic>
    </p:spTree>
    <p:extLst>
      <p:ext uri="{BB962C8B-B14F-4D97-AF65-F5344CB8AC3E}">
        <p14:creationId xmlns:p14="http://schemas.microsoft.com/office/powerpoint/2010/main" val="11837028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228600"/>
            <a:ext cx="7391399" cy="1143000"/>
          </a:xfrm>
        </p:spPr>
        <p:txBody>
          <a:bodyPr/>
          <a:lstStyle/>
          <a:p>
            <a:r>
              <a:rPr lang="en-US" sz="4400" b="1" smtClean="0">
                <a:effectLst>
                  <a:outerShdw blurRad="38100" dist="38100" dir="2700000" algn="tl">
                    <a:srgbClr val="000000">
                      <a:alpha val="43137"/>
                    </a:srgbClr>
                  </a:outerShdw>
                </a:effectLst>
              </a:rPr>
              <a:t>How Do I Figure Out How </a:t>
            </a:r>
            <a:br>
              <a:rPr lang="en-US" sz="4400" b="1" smtClean="0">
                <a:effectLst>
                  <a:outerShdw blurRad="38100" dist="38100" dir="2700000" algn="tl">
                    <a:srgbClr val="000000">
                      <a:alpha val="43137"/>
                    </a:srgbClr>
                  </a:outerShdw>
                </a:effectLst>
              </a:rPr>
            </a:br>
            <a:r>
              <a:rPr lang="en-US" sz="4400" b="1" smtClean="0">
                <a:effectLst>
                  <a:outerShdw blurRad="38100" dist="38100" dir="2700000" algn="tl">
                    <a:srgbClr val="000000">
                      <a:alpha val="43137"/>
                    </a:srgbClr>
                  </a:outerShdw>
                </a:effectLst>
              </a:rPr>
              <a:t>Much to Pay Someone?</a:t>
            </a:r>
            <a:endParaRPr lang="en-US" sz="4400" b="1">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sz="2400" smtClean="0"/>
              <a:t>Depends on normal work schedule and reason for leave</a:t>
            </a:r>
          </a:p>
          <a:p>
            <a:r>
              <a:rPr lang="en-US" sz="2400" smtClean="0"/>
              <a:t>How many hours they get paid for</a:t>
            </a:r>
          </a:p>
          <a:p>
            <a:pPr lvl="1"/>
            <a:r>
              <a:rPr lang="en-US" sz="2000" smtClean="0"/>
              <a:t>EPSL = full-time employees up to 80 hours (approximately two weeks)</a:t>
            </a:r>
          </a:p>
          <a:p>
            <a:pPr lvl="1"/>
            <a:r>
              <a:rPr lang="en-US" sz="2000" smtClean="0"/>
              <a:t>FMLA+ = up to 12 weeks total leave, but only 10 weeks paid under this provision</a:t>
            </a:r>
          </a:p>
          <a:p>
            <a:pPr lvl="1"/>
            <a:r>
              <a:rPr lang="en-US" sz="2000" smtClean="0"/>
              <a:t>Part-time employees – average number of hours in a two-week period (normal work schedule); if schedule varies or schedule is unknown, six month average, or if not employed that long, agreement at hiring</a:t>
            </a:r>
          </a:p>
          <a:p>
            <a:r>
              <a:rPr lang="en-US" sz="2400" smtClean="0"/>
              <a:t>Rate of pay for those hours = greater of the regular rate, or the minimum wage under federal, state or local law</a:t>
            </a:r>
          </a:p>
        </p:txBody>
      </p:sp>
      <p:pic>
        <p:nvPicPr>
          <p:cNvPr id="6" name="Picture 5"/>
          <p:cNvPicPr>
            <a:picLocks noChangeAspect="1"/>
          </p:cNvPicPr>
          <p:nvPr/>
        </p:nvPicPr>
        <p:blipFill>
          <a:blip r:embed="rId2"/>
          <a:srcRect/>
          <a:stretch>
            <a:fillRect/>
          </a:stretch>
        </p:blipFill>
        <p:spPr>
          <a:xfrm>
            <a:off x="76201" y="76201"/>
            <a:ext cx="1371600" cy="1371600"/>
          </a:xfrm>
          <a:prstGeom prst="rect">
            <a:avLst/>
          </a:prstGeom>
        </p:spPr>
      </p:pic>
    </p:spTree>
    <p:extLst>
      <p:ext uri="{BB962C8B-B14F-4D97-AF65-F5344CB8AC3E}">
        <p14:creationId xmlns:p14="http://schemas.microsoft.com/office/powerpoint/2010/main" val="304226877"/>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mtClean="0">
                <a:effectLst>
                  <a:outerShdw blurRad="38100" dist="38100" dir="2700000" algn="tl">
                    <a:srgbClr val="000000">
                      <a:alpha val="43137"/>
                    </a:srgbClr>
                  </a:outerShdw>
                </a:effectLst>
              </a:rPr>
              <a:t>What if We Already Provide Generous Time Off Benefits?</a:t>
            </a:r>
            <a:endParaRPr lang="en-US" sz="40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600" smtClean="0"/>
              <a:t>EPSL and FMLA+ are on top of whatever you are already doing, or what state or local law already requires you to offer (which is what you’ll likely continue to do between now and April 1)</a:t>
            </a:r>
          </a:p>
          <a:p>
            <a:r>
              <a:rPr lang="en-US" sz="2600" smtClean="0"/>
              <a:t>As of April 1, you cannot require employees to use their existing paid time off prior to using paid FFCRA time (if they are eligible for FFCRA time)</a:t>
            </a:r>
          </a:p>
          <a:p>
            <a:r>
              <a:rPr lang="en-US" sz="2600" smtClean="0"/>
              <a:t>Allowing employees at 2/3 to “top off” to 100%—you can permit, but cannot force (and no tax credit for the top off)</a:t>
            </a:r>
          </a:p>
        </p:txBody>
      </p:sp>
    </p:spTree>
    <p:extLst>
      <p:ext uri="{BB962C8B-B14F-4D97-AF65-F5344CB8AC3E}">
        <p14:creationId xmlns:p14="http://schemas.microsoft.com/office/powerpoint/2010/main" val="340882984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Can EPSL and FMLA+ Be Taken Intermittently?</a:t>
            </a:r>
            <a:endParaRPr lang="en-US" b="1"/>
          </a:p>
        </p:txBody>
      </p:sp>
      <p:sp>
        <p:nvSpPr>
          <p:cNvPr id="3" name="Content Placeholder 2"/>
          <p:cNvSpPr>
            <a:spLocks noGrp="1"/>
          </p:cNvSpPr>
          <p:nvPr>
            <p:ph idx="1"/>
          </p:nvPr>
        </p:nvSpPr>
        <p:spPr/>
        <p:txBody>
          <a:bodyPr/>
          <a:lstStyle/>
          <a:p>
            <a:pPr marL="0" indent="0">
              <a:buNone/>
            </a:pPr>
            <a:r>
              <a:rPr lang="en-US" smtClean="0"/>
              <a:t>Yes while </a:t>
            </a:r>
            <a:r>
              <a:rPr lang="en-US" u="sng" smtClean="0"/>
              <a:t>teleworking</a:t>
            </a:r>
            <a:r>
              <a:rPr lang="en-US" smtClean="0"/>
              <a:t> if you are unable to work a normal schedule and employer agrees.</a:t>
            </a:r>
          </a:p>
          <a:p>
            <a:pPr marL="0" indent="0">
              <a:buNone/>
            </a:pPr>
            <a:r>
              <a:rPr lang="en-US" smtClean="0"/>
              <a:t>For </a:t>
            </a:r>
            <a:r>
              <a:rPr lang="en-US" u="sng" smtClean="0"/>
              <a:t>non-teleworking</a:t>
            </a:r>
            <a:r>
              <a:rPr lang="en-US" smtClean="0"/>
              <a:t> (i.e., at the worksite), Employer can agree to allow intermittent leave for Reason #5 only.</a:t>
            </a:r>
          </a:p>
          <a:p>
            <a:pPr marL="0" indent="0">
              <a:buNone/>
            </a:pPr>
            <a:r>
              <a:rPr lang="en-US" smtClean="0"/>
              <a:t>	Rationale:  To keep employee from spreading 	the virus.</a:t>
            </a:r>
            <a:endParaRPr lang="en-US"/>
          </a:p>
        </p:txBody>
      </p:sp>
    </p:spTree>
    <p:extLst>
      <p:ext uri="{BB962C8B-B14F-4D97-AF65-F5344CB8AC3E}">
        <p14:creationId xmlns:p14="http://schemas.microsoft.com/office/powerpoint/2010/main" val="4273117614"/>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858000" cy="1143000"/>
          </a:xfrm>
        </p:spPr>
        <p:txBody>
          <a:bodyPr/>
          <a:lstStyle/>
          <a:p>
            <a:r>
              <a:rPr lang="en-US" b="1" smtClean="0">
                <a:effectLst>
                  <a:outerShdw blurRad="38100" dist="38100" dir="2700000" algn="tl">
                    <a:srgbClr val="000000">
                      <a:alpha val="43137"/>
                    </a:srgbClr>
                  </a:outerShdw>
                </a:effectLst>
              </a:rPr>
              <a:t>Documentation </a:t>
            </a:r>
            <a:endParaRPr lang="en-US" b="1">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sz="2000" smtClean="0"/>
              <a:t>DOL’s most recent Q&amp;A addresses this</a:t>
            </a:r>
          </a:p>
          <a:p>
            <a:pPr lvl="1"/>
            <a:r>
              <a:rPr lang="en-US" sz="2000" smtClean="0"/>
              <a:t>“You </a:t>
            </a:r>
            <a:r>
              <a:rPr lang="en-US" sz="2000"/>
              <a:t>must require your employee to provide you with appropriate documentation in support of the reason for the leave, including: the employee’s name, qualifying reason for requesting leave, statement that the employee is unable to work, including telework, for that reason, and the date(s) for which leave is </a:t>
            </a:r>
            <a:r>
              <a:rPr lang="en-US" sz="2000" smtClean="0"/>
              <a:t>requested.”</a:t>
            </a:r>
            <a:endParaRPr lang="en-US" sz="2000"/>
          </a:p>
          <a:p>
            <a:pPr lvl="1"/>
            <a:r>
              <a:rPr lang="en-US" sz="2000" smtClean="0"/>
              <a:t>Documentation for the reason for leave is also necessary</a:t>
            </a:r>
          </a:p>
          <a:p>
            <a:pPr lvl="2"/>
            <a:r>
              <a:rPr lang="en-US" sz="2000" smtClean="0"/>
              <a:t>Copy of the quarantine or isolation order, note from a </a:t>
            </a:r>
            <a:r>
              <a:rPr lang="en-US" sz="2000" b="1" smtClean="0"/>
              <a:t>health care provider</a:t>
            </a:r>
            <a:r>
              <a:rPr lang="en-US" sz="2000" smtClean="0"/>
              <a:t> keeping the person home, notices from school of school closures, etc.</a:t>
            </a:r>
          </a:p>
          <a:p>
            <a:pPr lvl="2"/>
            <a:r>
              <a:rPr lang="en-US" sz="2000" smtClean="0"/>
              <a:t>Use reasonableness standard (my words)—employees probably don’t need a five-page medical certification like classic FMLA</a:t>
            </a:r>
          </a:p>
        </p:txBody>
      </p:sp>
      <p:pic>
        <p:nvPicPr>
          <p:cNvPr id="6" name="Picture 5"/>
          <p:cNvPicPr>
            <a:picLocks noChangeAspect="1"/>
          </p:cNvPicPr>
          <p:nvPr/>
        </p:nvPicPr>
        <p:blipFill>
          <a:blip r:embed="rId3"/>
          <a:srcRect/>
          <a:stretch>
            <a:fillRect/>
          </a:stretch>
        </p:blipFill>
        <p:spPr>
          <a:xfrm>
            <a:off x="7238999" y="23813"/>
            <a:ext cx="1811777" cy="1423988"/>
          </a:xfrm>
          <a:prstGeom prst="rect">
            <a:avLst/>
          </a:prstGeom>
        </p:spPr>
      </p:pic>
    </p:spTree>
    <p:extLst>
      <p:ext uri="{BB962C8B-B14F-4D97-AF65-F5344CB8AC3E}">
        <p14:creationId xmlns:p14="http://schemas.microsoft.com/office/powerpoint/2010/main" val="2360566361"/>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mtClean="0">
                <a:effectLst>
                  <a:outerShdw blurRad="38100" dist="38100" dir="2700000" algn="tl">
                    <a:srgbClr val="000000">
                      <a:alpha val="43137"/>
                    </a:srgbClr>
                  </a:outerShdw>
                </a:effectLst>
              </a:rPr>
              <a:t>I Heard Somewhere Employers Under 50 Are Exempt?</a:t>
            </a:r>
            <a:endParaRPr lang="en-US" sz="44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smtClean="0"/>
              <a:t>DOL has clarified that exemption only applies to </a:t>
            </a:r>
            <a:r>
              <a:rPr lang="en-US" sz="2400" u="sng" smtClean="0"/>
              <a:t>Reason #5</a:t>
            </a:r>
            <a:r>
              <a:rPr lang="en-US" sz="2400" smtClean="0"/>
              <a:t>.</a:t>
            </a:r>
          </a:p>
          <a:p>
            <a:r>
              <a:rPr lang="en-US" sz="2400" smtClean="0"/>
              <a:t>Exemption can be claimed if authorized officer determines </a:t>
            </a:r>
            <a:r>
              <a:rPr lang="en-US" sz="2400" u="sng" smtClean="0"/>
              <a:t>one</a:t>
            </a:r>
            <a:r>
              <a:rPr lang="en-US" sz="2400" smtClean="0"/>
              <a:t> of the following:</a:t>
            </a:r>
          </a:p>
          <a:p>
            <a:pPr lvl="1"/>
            <a:r>
              <a:rPr lang="en-US" sz="2000" b="1" smtClean="0"/>
              <a:t>Childcare would cause business expenses and financial obligations to exceed revenues and cuase the business to cease operating at a minimal capacity; or</a:t>
            </a:r>
          </a:p>
          <a:p>
            <a:pPr lvl="1"/>
            <a:r>
              <a:rPr lang="en-US" sz="2000" b="1" smtClean="0"/>
              <a:t>Employee’s would entail substantial risk to business’s financial health or operations capabilities because of that employee’s specialized skills, knowledge of the business, or responsibilities; or</a:t>
            </a:r>
          </a:p>
          <a:p>
            <a:pPr lvl="1"/>
            <a:r>
              <a:rPr lang="en-US" sz="2000" b="1" smtClean="0"/>
              <a:t>Not enough other employees able, willing and qualified to perform the work of the absent employee that is needed to operate at minimal capacity</a:t>
            </a:r>
          </a:p>
          <a:p>
            <a:pPr lvl="1"/>
            <a:endParaRPr lang="en-US" sz="1200" smtClean="0"/>
          </a:p>
          <a:p>
            <a:pPr marL="0" indent="0">
              <a:buNone/>
            </a:pPr>
            <a:r>
              <a:rPr lang="en-US" sz="2400" smtClean="0"/>
              <a:t>	</a:t>
            </a:r>
            <a:endParaRPr lang="en-US" sz="2400"/>
          </a:p>
        </p:txBody>
      </p:sp>
    </p:spTree>
    <p:extLst>
      <p:ext uri="{BB962C8B-B14F-4D97-AF65-F5344CB8AC3E}">
        <p14:creationId xmlns:p14="http://schemas.microsoft.com/office/powerpoint/2010/main" val="3337028352"/>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Wait, I also Heard HSPs and Emergency Responders Are Exempt</a:t>
            </a:r>
            <a:endParaRPr lang="en-US" b="1"/>
          </a:p>
        </p:txBody>
      </p:sp>
      <p:sp>
        <p:nvSpPr>
          <p:cNvPr id="3" name="Content Placeholder 2"/>
          <p:cNvSpPr>
            <a:spLocks noGrp="1"/>
          </p:cNvSpPr>
          <p:nvPr>
            <p:ph idx="1"/>
          </p:nvPr>
        </p:nvSpPr>
        <p:spPr/>
        <p:txBody>
          <a:bodyPr>
            <a:normAutofit fontScale="92500"/>
          </a:bodyPr>
          <a:lstStyle/>
          <a:p>
            <a:pPr marL="0" indent="0">
              <a:buNone/>
            </a:pPr>
            <a:r>
              <a:rPr lang="en-US" smtClean="0"/>
              <a:t>DOL also clarified:</a:t>
            </a:r>
          </a:p>
          <a:p>
            <a:pPr marL="0" indent="0">
              <a:buNone/>
            </a:pPr>
            <a:r>
              <a:rPr lang="en-US" b="0" smtClean="0"/>
              <a:t>Anyone </a:t>
            </a:r>
            <a:r>
              <a:rPr lang="en-US" b="0"/>
              <a:t>employed at any doctor's office, hospital, health care center, </a:t>
            </a:r>
            <a:r>
              <a:rPr lang="en-US" b="0" smtClean="0"/>
              <a:t>clinic, post-secondary </a:t>
            </a:r>
            <a:r>
              <a:rPr lang="en-US" b="0"/>
              <a:t>educational institution offering health care instruction, </a:t>
            </a:r>
            <a:r>
              <a:rPr lang="en-US" b="0" smtClean="0"/>
              <a:t>medical school</a:t>
            </a:r>
            <a:r>
              <a:rPr lang="en-US" b="0"/>
              <a:t>, local health department or agency, nursing facility, retirement facility, </a:t>
            </a:r>
            <a:r>
              <a:rPr lang="en-US" b="0" smtClean="0"/>
              <a:t>nursing home</a:t>
            </a:r>
            <a:r>
              <a:rPr lang="en-US" b="0"/>
              <a:t>, home health care provider, any facility that performs laboratory or </a:t>
            </a:r>
            <a:r>
              <a:rPr lang="en-US" b="0" smtClean="0"/>
              <a:t>medical testing</a:t>
            </a:r>
            <a:r>
              <a:rPr lang="en-US" b="0"/>
              <a:t>, </a:t>
            </a:r>
            <a:r>
              <a:rPr lang="en-US" u="sng"/>
              <a:t>pharmacy</a:t>
            </a:r>
            <a:r>
              <a:rPr lang="en-US" b="0"/>
              <a:t>, or any similar institution, employer, or </a:t>
            </a:r>
            <a:r>
              <a:rPr lang="en-US" b="0" smtClean="0"/>
              <a:t>entity can be excluded.</a:t>
            </a:r>
            <a:r>
              <a:rPr lang="en-US" smtClean="0"/>
              <a:t> </a:t>
            </a:r>
            <a:endParaRPr lang="en-US"/>
          </a:p>
        </p:txBody>
      </p:sp>
    </p:spTree>
    <p:extLst>
      <p:ext uri="{BB962C8B-B14F-4D97-AF65-F5344CB8AC3E}">
        <p14:creationId xmlns:p14="http://schemas.microsoft.com/office/powerpoint/2010/main" val="2926911848"/>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mtClean="0">
                <a:effectLst>
                  <a:outerShdw blurRad="38100" dist="38100" dir="2700000" algn="tl">
                    <a:srgbClr val="000000">
                      <a:alpha val="43137"/>
                    </a:srgbClr>
                  </a:outerShdw>
                </a:effectLst>
              </a:rPr>
              <a:t>Quick Notes on Tax </a:t>
            </a:r>
            <a:br>
              <a:rPr lang="en-US" sz="4000" b="1" smtClean="0">
                <a:effectLst>
                  <a:outerShdw blurRad="38100" dist="38100" dir="2700000" algn="tl">
                    <a:srgbClr val="000000">
                      <a:alpha val="43137"/>
                    </a:srgbClr>
                  </a:outerShdw>
                </a:effectLst>
              </a:rPr>
            </a:br>
            <a:r>
              <a:rPr lang="en-US" sz="4000" b="1" smtClean="0">
                <a:effectLst>
                  <a:outerShdw blurRad="38100" dist="38100" dir="2700000" algn="tl">
                    <a:srgbClr val="000000">
                      <a:alpha val="43137"/>
                    </a:srgbClr>
                  </a:outerShdw>
                </a:effectLst>
              </a:rPr>
              <a:t>Credits and Unemployment</a:t>
            </a:r>
            <a:endParaRPr lang="en-US" sz="40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1600" smtClean="0"/>
              <a:t>Tax credits (you receive tax incentives if you provide benefits despite being exempt) </a:t>
            </a:r>
          </a:p>
          <a:p>
            <a:pPr lvl="1"/>
            <a:r>
              <a:rPr lang="en-US" sz="1600" b="1" u="sng">
                <a:solidFill>
                  <a:srgbClr val="0000FF"/>
                </a:solidFill>
              </a:rPr>
              <a:t>https://</a:t>
            </a:r>
            <a:r>
              <a:rPr lang="en-US" sz="1600" b="1" u="sng" smtClean="0">
                <a:solidFill>
                  <a:srgbClr val="0000FF"/>
                </a:solidFill>
              </a:rPr>
              <a:t>www.irs.gov/newsroom/treasury-irs-and-labor-announce-plan-to-implement-coronavirus-related-paid-leave-for-workers-and-tax-credits-for-small-and-midsize-businesses-to-swiftly-recover-the-cost-of-providing-coronavirus</a:t>
            </a:r>
          </a:p>
          <a:p>
            <a:pPr lvl="1"/>
            <a:r>
              <a:rPr lang="en-US" sz="1600" smtClean="0"/>
              <a:t>Available for private employers, but for public entities, FFCRA says that tax credit “shall </a:t>
            </a:r>
            <a:r>
              <a:rPr lang="en-US" sz="1600"/>
              <a:t>not apply to the Government of the United States, the government of any State or political subdivision thereof, or any agency or instrumentality of any of the following.” </a:t>
            </a:r>
            <a:endParaRPr lang="en-US" sz="1600" smtClean="0"/>
          </a:p>
          <a:p>
            <a:pPr lvl="1"/>
            <a:r>
              <a:rPr lang="en-US" sz="1600" smtClean="0"/>
              <a:t>Aim is 1:1 tax credit for EPSL and FMLA+ paid leave benefits, as well as employer health insurance costs for that period</a:t>
            </a:r>
          </a:p>
          <a:p>
            <a:pPr lvl="1"/>
            <a:r>
              <a:rPr lang="en-US" sz="1600" b="1" smtClean="0"/>
              <a:t>Per IRS—employers will recoup payments “immediately” by keeping a portion of the deposit they otherwise would pay as part of their employees’ payroll taxes</a:t>
            </a:r>
          </a:p>
          <a:p>
            <a:pPr lvl="1"/>
            <a:r>
              <a:rPr lang="en-US" sz="1600" smtClean="0"/>
              <a:t>No regulations yet</a:t>
            </a:r>
            <a:endParaRPr lang="en-US" sz="1600"/>
          </a:p>
          <a:p>
            <a:r>
              <a:rPr lang="en-US" sz="1600" smtClean="0"/>
              <a:t>Unemployment = directed to the states; employers will have a poster from the agencies to give to separated employees; eligibility barriers lowered; different types of workers eligible; expectations for benefits lowered; chargebacks different; time period extensions</a:t>
            </a:r>
            <a:endParaRPr lang="en-US" sz="1600"/>
          </a:p>
        </p:txBody>
      </p:sp>
    </p:spTree>
    <p:extLst>
      <p:ext uri="{BB962C8B-B14F-4D97-AF65-F5344CB8AC3E}">
        <p14:creationId xmlns:p14="http://schemas.microsoft.com/office/powerpoint/2010/main" val="3233968066"/>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rPr>
              <a:t>How to Navigate All of This</a:t>
            </a:r>
            <a:endParaRPr 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752600"/>
            <a:ext cx="9067800" cy="4838700"/>
          </a:xfrm>
        </p:spPr>
        <p:txBody>
          <a:bodyPr/>
          <a:lstStyle/>
          <a:p>
            <a:r>
              <a:rPr lang="en-US" smtClean="0"/>
              <a:t>Consult with your labor and employment counsel</a:t>
            </a:r>
          </a:p>
          <a:p>
            <a:r>
              <a:rPr lang="en-US" smtClean="0"/>
              <a:t>Watch dol.gov and irs.gov for updates</a:t>
            </a:r>
          </a:p>
          <a:p>
            <a:r>
              <a:rPr lang="en-US" smtClean="0"/>
              <a:t>Complimentary COVID-19 employer resources available at </a:t>
            </a:r>
            <a:r>
              <a:rPr lang="en-US" u="sng">
                <a:solidFill>
                  <a:srgbClr val="0000FF"/>
                </a:solidFill>
              </a:rPr>
              <a:t>https://</a:t>
            </a:r>
            <a:r>
              <a:rPr lang="en-US" u="sng" smtClean="0">
                <a:solidFill>
                  <a:srgbClr val="0000FF"/>
                </a:solidFill>
              </a:rPr>
              <a:t>www.littler.com/coronavirus</a:t>
            </a:r>
            <a:endParaRPr lang="en-US" u="sng">
              <a:solidFill>
                <a:srgbClr val="0000FF"/>
              </a:solidFill>
            </a:endParaRPr>
          </a:p>
        </p:txBody>
      </p:sp>
    </p:spTree>
    <p:extLst>
      <p:ext uri="{BB962C8B-B14F-4D97-AF65-F5344CB8AC3E}">
        <p14:creationId xmlns:p14="http://schemas.microsoft.com/office/powerpoint/2010/main" val="4022381147"/>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effectLst>
                  <a:outerShdw blurRad="38100" dist="38100" dir="2700000" algn="tl">
                    <a:srgbClr val="000000">
                      <a:alpha val="43137"/>
                    </a:srgbClr>
                  </a:outerShdw>
                </a:effectLst>
              </a:rPr>
              <a:t>Questions?</a:t>
            </a:r>
          </a:p>
        </p:txBody>
      </p:sp>
      <p:pic>
        <p:nvPicPr>
          <p:cNvPr id="8195" name="Picture 2"/>
          <p:cNvPicPr>
            <a:picLocks noChangeAspect="1"/>
          </p:cNvPicPr>
          <p:nvPr/>
        </p:nvPicPr>
        <p:blipFill>
          <a:blip r:embed="rId2"/>
          <a:srcRect/>
          <a:stretch>
            <a:fillRect/>
          </a:stretch>
        </p:blipFill>
        <p:spPr>
          <a:xfrm>
            <a:off x="2540000" y="16764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41264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mtClean="0">
                <a:effectLst>
                  <a:outerShdw blurRad="38100" dist="38100" dir="2700000" algn="tl">
                    <a:srgbClr val="000000">
                      <a:alpha val="43137"/>
                    </a:srgbClr>
                  </a:outerShdw>
                </a:effectLst>
              </a:rPr>
              <a:t>The FFCRA</a:t>
            </a:r>
            <a:endParaRPr lang="en-US" sz="36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smtClean="0"/>
              <a:t>FFCRA enacted </a:t>
            </a:r>
            <a:r>
              <a:rPr lang="en-US" sz="2400"/>
              <a:t>on March 18, 2020—per the DOL, now takes effect </a:t>
            </a:r>
            <a:r>
              <a:rPr lang="en-US" sz="2400">
                <a:solidFill>
                  <a:srgbClr val="FF0000"/>
                </a:solidFill>
              </a:rPr>
              <a:t>APRIL 1, 2020 </a:t>
            </a:r>
            <a:r>
              <a:rPr lang="en-US" sz="2400" smtClean="0"/>
              <a:t>(two days from today…)</a:t>
            </a:r>
          </a:p>
          <a:p>
            <a:endParaRPr lang="en-US" sz="2800" smtClean="0"/>
          </a:p>
          <a:p>
            <a:r>
              <a:rPr lang="en-US" sz="2800" smtClean="0"/>
              <a:t>Two Components</a:t>
            </a:r>
          </a:p>
          <a:p>
            <a:pPr marL="233363" lvl="1" indent="0">
              <a:buNone/>
            </a:pPr>
            <a:r>
              <a:rPr lang="en-US" sz="2400" b="1" smtClean="0">
                <a:solidFill>
                  <a:srgbClr val="FF0000"/>
                </a:solidFill>
              </a:rPr>
              <a:t>Emergency </a:t>
            </a:r>
            <a:r>
              <a:rPr lang="en-US" sz="2400" b="1">
                <a:solidFill>
                  <a:srgbClr val="FF0000"/>
                </a:solidFill>
              </a:rPr>
              <a:t>Paid Sick Leave Act (“EPSL</a:t>
            </a:r>
            <a:r>
              <a:rPr lang="en-US" sz="2400" b="1" smtClean="0">
                <a:solidFill>
                  <a:srgbClr val="FF0000"/>
                </a:solidFill>
              </a:rPr>
              <a:t>”) </a:t>
            </a:r>
          </a:p>
          <a:p>
            <a:pPr marL="233363" lvl="1" indent="0">
              <a:buNone/>
            </a:pPr>
            <a:r>
              <a:rPr lang="en-US" sz="2400" b="1" smtClean="0">
                <a:solidFill>
                  <a:srgbClr val="FF0000"/>
                </a:solidFill>
              </a:rPr>
              <a:t>Emergency </a:t>
            </a:r>
            <a:r>
              <a:rPr lang="en-US" sz="2400" b="1">
                <a:solidFill>
                  <a:srgbClr val="FF0000"/>
                </a:solidFill>
              </a:rPr>
              <a:t>Family and Medical Leave Expansion </a:t>
            </a:r>
            <a:r>
              <a:rPr lang="en-US" sz="2400" b="1" smtClean="0">
                <a:solidFill>
                  <a:srgbClr val="FF0000"/>
                </a:solidFill>
              </a:rPr>
              <a:t>Act (“</a:t>
            </a:r>
            <a:r>
              <a:rPr lang="en-US" sz="2400" b="1">
                <a:solidFill>
                  <a:srgbClr val="FF0000"/>
                </a:solidFill>
              </a:rPr>
              <a:t>FMLA</a:t>
            </a:r>
            <a:r>
              <a:rPr lang="en-US" sz="2400" b="1" smtClean="0">
                <a:solidFill>
                  <a:srgbClr val="FF0000"/>
                </a:solidFill>
              </a:rPr>
              <a:t>+”)</a:t>
            </a:r>
          </a:p>
          <a:p>
            <a:pPr marL="233363" lvl="1" indent="0">
              <a:buNone/>
            </a:pPr>
            <a:endParaRPr lang="en-US" sz="2400" b="1">
              <a:solidFill>
                <a:srgbClr val="FF0000"/>
              </a:solidFill>
            </a:endParaRPr>
          </a:p>
        </p:txBody>
      </p:sp>
    </p:spTree>
    <p:extLst>
      <p:ext uri="{BB962C8B-B14F-4D97-AF65-F5344CB8AC3E}">
        <p14:creationId xmlns:p14="http://schemas.microsoft.com/office/powerpoint/2010/main" val="225440037"/>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mtClean="0">
                <a:effectLst>
                  <a:outerShdw blurRad="38100" dist="38100" dir="2700000" algn="tl">
                    <a:srgbClr val="000000">
                      <a:alpha val="43137"/>
                    </a:srgbClr>
                  </a:outerShdw>
                </a:effectLst>
              </a:rPr>
              <a:t>What You Need to Know Right Now</a:t>
            </a:r>
            <a:endParaRPr lang="en-US" sz="44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smtClean="0"/>
              <a:t>FFCRA is not retroactive—April 1 is the date DOL has announced</a:t>
            </a:r>
          </a:p>
          <a:p>
            <a:r>
              <a:rPr lang="en-US" sz="2400" smtClean="0"/>
              <a:t>If you’re covered by FFCRA, you have to post the poster</a:t>
            </a:r>
          </a:p>
          <a:p>
            <a:pPr lvl="1"/>
            <a:r>
              <a:rPr lang="en-US" sz="1800" b="1" u="sng">
                <a:solidFill>
                  <a:srgbClr val="0000FF"/>
                </a:solidFill>
              </a:rPr>
              <a:t>https://</a:t>
            </a:r>
            <a:r>
              <a:rPr lang="en-US" sz="1800" b="1" u="sng" smtClean="0">
                <a:solidFill>
                  <a:srgbClr val="0000FF"/>
                </a:solidFill>
              </a:rPr>
              <a:t>www.dol.gov/sites/dolgov/files/WHD/posters/FFCRA_Poster_WH1422_Non-Federal.pdf</a:t>
            </a:r>
          </a:p>
          <a:p>
            <a:pPr lvl="1"/>
            <a:r>
              <a:rPr lang="en-US" sz="1800" b="1" u="sng">
                <a:solidFill>
                  <a:srgbClr val="0000FF"/>
                </a:solidFill>
              </a:rPr>
              <a:t>https://www.dol.gov/agencies/whd/pandemic/ffcra-poster-questions</a:t>
            </a:r>
            <a:endParaRPr lang="en-US" sz="1800" b="1" u="sng" smtClean="0">
              <a:solidFill>
                <a:srgbClr val="0000FF"/>
              </a:solidFill>
            </a:endParaRPr>
          </a:p>
          <a:p>
            <a:r>
              <a:rPr lang="en-US" sz="2400" smtClean="0"/>
              <a:t>The DOL has answered some questions</a:t>
            </a:r>
          </a:p>
          <a:p>
            <a:pPr lvl="1"/>
            <a:r>
              <a:rPr lang="en-US" sz="2000" b="1" u="sng">
                <a:solidFill>
                  <a:srgbClr val="0000FF"/>
                </a:solidFill>
              </a:rPr>
              <a:t>https://</a:t>
            </a:r>
            <a:r>
              <a:rPr lang="en-US" sz="2000" b="1" u="sng" smtClean="0">
                <a:solidFill>
                  <a:srgbClr val="0000FF"/>
                </a:solidFill>
              </a:rPr>
              <a:t>www.dol.gov/agencies/whd/pandemic (resources page)</a:t>
            </a:r>
          </a:p>
          <a:p>
            <a:pPr lvl="1"/>
            <a:r>
              <a:rPr lang="en-US" sz="2000" b="1" u="sng">
                <a:solidFill>
                  <a:srgbClr val="0000FF"/>
                </a:solidFill>
              </a:rPr>
              <a:t>https://</a:t>
            </a:r>
            <a:r>
              <a:rPr lang="en-US" sz="2000" b="1" u="sng" smtClean="0">
                <a:solidFill>
                  <a:srgbClr val="0000FF"/>
                </a:solidFill>
              </a:rPr>
              <a:t>www.dol.gov/agencies/whd/pandemic/ffcra-questions (Q&amp;A)</a:t>
            </a:r>
            <a:endParaRPr lang="en-US"/>
          </a:p>
          <a:p>
            <a:pPr lvl="1"/>
            <a:endParaRPr lang="en-US" sz="2000" b="1" u="sng" smtClean="0">
              <a:solidFill>
                <a:srgbClr val="0000FF"/>
              </a:solidFill>
            </a:endParaRPr>
          </a:p>
        </p:txBody>
      </p:sp>
    </p:spTree>
    <p:extLst>
      <p:ext uri="{BB962C8B-B14F-4D97-AF65-F5344CB8AC3E}">
        <p14:creationId xmlns:p14="http://schemas.microsoft.com/office/powerpoint/2010/main" val="339968222"/>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6897687" cy="295275"/>
          </a:xfrm>
        </p:spPr>
        <p:txBody>
          <a:bodyPr/>
          <a:lstStyle/>
          <a:p>
            <a:pPr algn="r"/>
            <a:r>
              <a:rPr lang="en-US" sz="2400" i="1">
                <a:solidFill>
                  <a:srgbClr val="FF0000"/>
                </a:solidFill>
              </a:rPr>
              <a:t>*This has no impact on private litigation for alleged violations of the Act</a:t>
            </a:r>
            <a:r>
              <a:rPr lang="en-US" sz="2400" i="1">
                <a:solidFill>
                  <a:srgbClr val="23467F"/>
                </a:solidFill>
              </a:rPr>
              <a:t/>
            </a:r>
            <a:br>
              <a:rPr lang="en-US" sz="2400" i="1">
                <a:solidFill>
                  <a:srgbClr val="23467F"/>
                </a:solidFill>
              </a:rPr>
            </a:br>
            <a:endParaRPr lang="en-US" sz="2400" i="1">
              <a:solidFill>
                <a:srgbClr val="23467F"/>
              </a:solidFill>
            </a:endParaRPr>
          </a:p>
        </p:txBody>
      </p:sp>
      <p:sp>
        <p:nvSpPr>
          <p:cNvPr id="3" name="Text Placeholder 2"/>
          <p:cNvSpPr>
            <a:spLocks noGrp="1"/>
          </p:cNvSpPr>
          <p:nvPr>
            <p:ph type="body" idx="1"/>
          </p:nvPr>
        </p:nvSpPr>
        <p:spPr>
          <a:xfrm>
            <a:off x="381000" y="2286000"/>
            <a:ext cx="7315200" cy="2286000"/>
          </a:xfrm>
        </p:spPr>
        <p:txBody>
          <a:bodyPr/>
          <a:lstStyle/>
          <a:p>
            <a:r>
              <a:rPr lang="en-US" sz="2400"/>
              <a:t>DOL’s “No-Enforcement” Announcement</a:t>
            </a:r>
            <a:r>
              <a:rPr lang="en-US" sz="2400" smtClean="0">
                <a:solidFill>
                  <a:srgbClr val="FF0000"/>
                </a:solidFill>
              </a:rPr>
              <a:t>*</a:t>
            </a:r>
          </a:p>
          <a:p>
            <a:pPr algn="just"/>
            <a:r>
              <a:rPr lang="en-US" sz="1600" smtClean="0"/>
              <a:t>“The </a:t>
            </a:r>
            <a:r>
              <a:rPr lang="en-US" sz="1600"/>
              <a:t>Department will not bring enforcement actions against any public or private employer for violations of the Act occurring within 30 days of the enactment of the FFCRA, </a:t>
            </a:r>
            <a:r>
              <a:rPr lang="en-US" sz="1600" i="1"/>
              <a:t>i.e.</a:t>
            </a:r>
            <a:r>
              <a:rPr lang="en-US" sz="1600"/>
              <a:t> March 18 through April 17, 2020, provided that the employer has made reasonable, good faith efforts to comply with the Act. </a:t>
            </a:r>
            <a:r>
              <a:rPr lang="en-US" sz="1600" smtClean="0"/>
              <a:t>For </a:t>
            </a:r>
            <a:r>
              <a:rPr lang="en-US" sz="1600"/>
              <a:t>purposes of this non-enforcement position, an employer who is found to have violated the FFCRA acts “reasonably” and “in good faith” when all of the following facts are present</a:t>
            </a:r>
            <a:r>
              <a:rPr lang="en-US" sz="1600" smtClean="0"/>
              <a:t>: (1) The </a:t>
            </a:r>
            <a:r>
              <a:rPr lang="en-US" sz="1600"/>
              <a:t>employer remedies any violations, including by making all affected employees whole as soon as practicable</a:t>
            </a:r>
            <a:r>
              <a:rPr lang="en-US" sz="1600" smtClean="0"/>
              <a:t>.; (2) The </a:t>
            </a:r>
            <a:r>
              <a:rPr lang="en-US" sz="1600"/>
              <a:t>violations of the Act were not “</a:t>
            </a:r>
            <a:r>
              <a:rPr lang="en-US" sz="1600" smtClean="0"/>
              <a:t>willful” </a:t>
            </a:r>
            <a:r>
              <a:rPr lang="en-US" sz="1600"/>
              <a:t>(</a:t>
            </a:r>
            <a:r>
              <a:rPr lang="en-US" sz="1600" smtClean="0"/>
              <a:t>“either </a:t>
            </a:r>
            <a:r>
              <a:rPr lang="en-US" sz="1600"/>
              <a:t>knew or showed reckless disregard for the matter of whether its conduct was prohibited</a:t>
            </a:r>
            <a:r>
              <a:rPr lang="en-US" sz="1600" smtClean="0"/>
              <a:t>…”); and (3) The </a:t>
            </a:r>
            <a:r>
              <a:rPr lang="en-US" sz="1600"/>
              <a:t>Department receives a written commitment from the employer to comply with the Act in the future</a:t>
            </a:r>
            <a:r>
              <a:rPr lang="en-US" sz="1600" smtClean="0"/>
              <a:t>.”</a:t>
            </a:r>
          </a:p>
          <a:p>
            <a:pPr algn="r"/>
            <a:r>
              <a:rPr lang="en-US" sz="1600" i="1" u="sng" smtClean="0">
                <a:solidFill>
                  <a:srgbClr val="0000FF"/>
                </a:solidFill>
              </a:rPr>
              <a:t>https</a:t>
            </a:r>
            <a:r>
              <a:rPr lang="en-US" sz="1600" i="1" u="sng">
                <a:solidFill>
                  <a:srgbClr val="0000FF"/>
                </a:solidFill>
              </a:rPr>
              <a:t>://</a:t>
            </a:r>
            <a:r>
              <a:rPr lang="en-US" sz="1600" i="1" u="sng" smtClean="0">
                <a:solidFill>
                  <a:srgbClr val="0000FF"/>
                </a:solidFill>
              </a:rPr>
              <a:t>www.dol.gov/agencies/whd/field-assistance-bulletins/2020-1</a:t>
            </a:r>
            <a:endParaRPr lang="en-US"/>
          </a:p>
        </p:txBody>
      </p:sp>
    </p:spTree>
    <p:extLst>
      <p:ext uri="{BB962C8B-B14F-4D97-AF65-F5344CB8AC3E}">
        <p14:creationId xmlns:p14="http://schemas.microsoft.com/office/powerpoint/2010/main" val="2349346949"/>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smtClean="0">
                <a:effectLst>
                  <a:outerShdw blurRad="38100" dist="38100" dir="2700000" algn="tl">
                    <a:srgbClr val="000000">
                      <a:alpha val="43137"/>
                    </a:srgbClr>
                  </a:outerShdw>
                </a:effectLst>
              </a:rPr>
              <a:t>Overview of FFCRA Paid </a:t>
            </a:r>
            <a:br>
              <a:rPr lang="en-US" sz="4400" b="1" smtClean="0">
                <a:effectLst>
                  <a:outerShdw blurRad="38100" dist="38100" dir="2700000" algn="tl">
                    <a:srgbClr val="000000">
                      <a:alpha val="43137"/>
                    </a:srgbClr>
                  </a:outerShdw>
                </a:effectLst>
              </a:rPr>
            </a:br>
            <a:r>
              <a:rPr lang="en-US" sz="4400" b="1" smtClean="0">
                <a:effectLst>
                  <a:outerShdw blurRad="38100" dist="38100" dir="2700000" algn="tl">
                    <a:srgbClr val="000000">
                      <a:alpha val="43137"/>
                    </a:srgbClr>
                  </a:outerShdw>
                </a:effectLst>
              </a:rPr>
              <a:t>Leave Provisions</a:t>
            </a:r>
            <a:endParaRPr lang="en-US" sz="4400" b="1">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p:txBody>
          <a:bodyPr/>
          <a:lstStyle/>
          <a:p>
            <a:r>
              <a:rPr lang="en-US" smtClean="0"/>
              <a:t>Emergency Paid Sick Leave (“EPSL”)</a:t>
            </a:r>
          </a:p>
          <a:p>
            <a:pPr lvl="1"/>
            <a:r>
              <a:rPr lang="en-US" sz="2000" smtClean="0"/>
              <a:t>Up to 80 hours (~ first 10 days)</a:t>
            </a:r>
          </a:p>
          <a:p>
            <a:pPr lvl="1"/>
            <a:r>
              <a:rPr lang="en-US" sz="2000" smtClean="0"/>
              <a:t>6 different reasons</a:t>
            </a:r>
          </a:p>
          <a:p>
            <a:pPr lvl="1"/>
            <a:r>
              <a:rPr lang="en-US" sz="2000" smtClean="0"/>
              <a:t>Full pay or 2/3 pay (depending on reason)—subject to monetary caps</a:t>
            </a:r>
            <a:endParaRPr lang="en-US" sz="2000"/>
          </a:p>
        </p:txBody>
      </p:sp>
      <p:sp>
        <p:nvSpPr>
          <p:cNvPr id="7" name="Content Placeholder 6"/>
          <p:cNvSpPr>
            <a:spLocks noGrp="1"/>
          </p:cNvSpPr>
          <p:nvPr>
            <p:ph sz="half" idx="2"/>
          </p:nvPr>
        </p:nvSpPr>
        <p:spPr/>
        <p:txBody>
          <a:bodyPr/>
          <a:lstStyle/>
          <a:p>
            <a:r>
              <a:rPr lang="en-US" smtClean="0"/>
              <a:t>Emergency Paid FMLA (“FMLA+”)</a:t>
            </a:r>
          </a:p>
          <a:p>
            <a:pPr lvl="1"/>
            <a:r>
              <a:rPr lang="en-US" sz="2000" smtClean="0"/>
              <a:t>Up to 12 weeks (~Days 11-60)</a:t>
            </a:r>
          </a:p>
          <a:p>
            <a:pPr lvl="1"/>
            <a:r>
              <a:rPr lang="en-US" sz="2000" smtClean="0"/>
              <a:t>1 reason only—schools/childcare</a:t>
            </a:r>
          </a:p>
          <a:p>
            <a:pPr lvl="1"/>
            <a:r>
              <a:rPr lang="en-US" sz="2000" smtClean="0"/>
              <a:t>Weeks 1 -2 unpaid by this provision (can substitute PTO)</a:t>
            </a:r>
          </a:p>
          <a:p>
            <a:pPr lvl="1"/>
            <a:r>
              <a:rPr lang="en-US" sz="2000" smtClean="0"/>
              <a:t>Weeks 3 – 12: 2/3 pay—subject to monetary caps</a:t>
            </a:r>
            <a:endParaRPr lang="en-US" sz="2000"/>
          </a:p>
        </p:txBody>
      </p:sp>
    </p:spTree>
    <p:extLst>
      <p:ext uri="{BB962C8B-B14F-4D97-AF65-F5344CB8AC3E}">
        <p14:creationId xmlns:p14="http://schemas.microsoft.com/office/powerpoint/2010/main" val="3960916789"/>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effectLst>
                  <a:outerShdw blurRad="38100" dist="38100" dir="2700000" algn="tl">
                    <a:srgbClr val="000000">
                      <a:alpha val="43137"/>
                    </a:srgbClr>
                  </a:outerShdw>
                </a:effectLst>
              </a:rPr>
              <a:t>EPSL—The First 80 Hours</a:t>
            </a:r>
            <a:endParaRPr lang="en-US" b="1">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a:t>This is capped at 80 hours—period (even if more than one reason)</a:t>
            </a:r>
          </a:p>
          <a:p>
            <a:r>
              <a:rPr lang="en-US" smtClean="0"/>
              <a:t>There </a:t>
            </a:r>
            <a:r>
              <a:rPr lang="en-US"/>
              <a:t>are </a:t>
            </a:r>
            <a:r>
              <a:rPr lang="en-US">
                <a:solidFill>
                  <a:srgbClr val="FF0000"/>
                </a:solidFill>
              </a:rPr>
              <a:t>no eligibility requirements </a:t>
            </a:r>
            <a:r>
              <a:rPr lang="en-US"/>
              <a:t>for the employee: “available for immediate use…regardless of how long employed</a:t>
            </a:r>
            <a:r>
              <a:rPr lang="en-US" smtClean="0"/>
              <a:t>…”</a:t>
            </a:r>
            <a:endParaRPr lang="en-US"/>
          </a:p>
        </p:txBody>
      </p:sp>
    </p:spTree>
    <p:extLst>
      <p:ext uri="{BB962C8B-B14F-4D97-AF65-F5344CB8AC3E}">
        <p14:creationId xmlns:p14="http://schemas.microsoft.com/office/powerpoint/2010/main" val="3271484098"/>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rPr>
              <a:t>There are Six Reasons for EPSL</a:t>
            </a:r>
            <a:endParaRPr 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000"/>
              <a:t>Where the </a:t>
            </a:r>
            <a:r>
              <a:rPr lang="en-US" sz="2000" smtClean="0"/>
              <a:t>employee </a:t>
            </a:r>
            <a:r>
              <a:rPr lang="en-US" sz="2000"/>
              <a:t>is </a:t>
            </a:r>
            <a:r>
              <a:rPr lang="en-US" sz="2000" smtClean="0"/>
              <a:t>unable </a:t>
            </a:r>
            <a:r>
              <a:rPr lang="en-US" sz="2000"/>
              <a:t>to </a:t>
            </a:r>
            <a:r>
              <a:rPr lang="en-US" sz="2000" smtClean="0"/>
              <a:t>work (or telework) due </a:t>
            </a:r>
            <a:r>
              <a:rPr lang="en-US" sz="2000"/>
              <a:t>to a need for leave because…</a:t>
            </a:r>
            <a:endParaRPr lang="en-US" sz="2000" smtClean="0"/>
          </a:p>
          <a:p>
            <a:pPr marL="514350" indent="-514350">
              <a:buFont typeface="+mj-lt"/>
              <a:buAutoNum type="arabicPeriod"/>
            </a:pPr>
            <a:r>
              <a:rPr lang="en-US" sz="1800" smtClean="0"/>
              <a:t>employee is subject to a federal, state or local quarantine or isolation order related to COVID-19;</a:t>
            </a:r>
          </a:p>
          <a:p>
            <a:pPr marL="514350" indent="-514350">
              <a:buFont typeface="+mj-lt"/>
              <a:buAutoNum type="arabicPeriod"/>
            </a:pPr>
            <a:r>
              <a:rPr lang="en-US" sz="1800" smtClean="0"/>
              <a:t>employee advised by a health care provider to self-quarantine because of COVID-19;</a:t>
            </a:r>
          </a:p>
          <a:p>
            <a:pPr marL="514350" indent="-514350">
              <a:buFont typeface="+mj-lt"/>
              <a:buAutoNum type="arabicPeriod"/>
            </a:pPr>
            <a:r>
              <a:rPr lang="en-US" sz="1800" smtClean="0"/>
              <a:t>employee is experiencing symptoms of COVID-19 and is seeking medical diagnosis;</a:t>
            </a:r>
          </a:p>
          <a:p>
            <a:pPr marL="514350" indent="-514350">
              <a:buFont typeface="+mj-lt"/>
              <a:buAutoNum type="arabicPeriod"/>
            </a:pPr>
            <a:r>
              <a:rPr lang="en-US" sz="1800" smtClean="0"/>
              <a:t>employee is caring for an individual subject or advised to quarantine or isolation; </a:t>
            </a:r>
            <a:endParaRPr lang="en-US" sz="1800"/>
          </a:p>
          <a:p>
            <a:pPr marL="514350" indent="-514350">
              <a:buFont typeface="+mj-lt"/>
              <a:buAutoNum type="arabicPeriod"/>
            </a:pPr>
            <a:r>
              <a:rPr lang="en-US" sz="1800" smtClean="0"/>
              <a:t>employee is caring for son or daughter whose school or place of care, or childcare provider, is unavailable due to COVID-19 precautions and/or;</a:t>
            </a:r>
          </a:p>
          <a:p>
            <a:pPr marL="514350" indent="-514350">
              <a:buFont typeface="+mj-lt"/>
              <a:buAutoNum type="arabicPeriod"/>
            </a:pPr>
            <a:r>
              <a:rPr lang="en-US" sz="1800" smtClean="0"/>
              <a:t>employee is experiencing substantially similar conditions as specified by HHS.</a:t>
            </a:r>
            <a:endParaRPr lang="en-US" sz="1800"/>
          </a:p>
        </p:txBody>
      </p:sp>
    </p:spTree>
    <p:extLst>
      <p:ext uri="{BB962C8B-B14F-4D97-AF65-F5344CB8AC3E}">
        <p14:creationId xmlns:p14="http://schemas.microsoft.com/office/powerpoint/2010/main" val="2632216863"/>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rPr>
              <a:t>Only One Reason for FMLA+</a:t>
            </a:r>
            <a:endParaRPr 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US" sz="3600" smtClean="0"/>
              <a:t>“Employee is unable to work (or telework) due to a need for leave to care for the son or daughter under 18 years of age of such employee if the </a:t>
            </a:r>
            <a:r>
              <a:rPr lang="en-US" sz="3600" smtClean="0">
                <a:solidFill>
                  <a:srgbClr val="FF0000"/>
                </a:solidFill>
              </a:rPr>
              <a:t>school or place of care has been closed, or the child care provider </a:t>
            </a:r>
            <a:r>
              <a:rPr lang="en-US" sz="3600" smtClean="0"/>
              <a:t>of such son or daughter </a:t>
            </a:r>
            <a:r>
              <a:rPr lang="en-US" sz="3600" smtClean="0">
                <a:solidFill>
                  <a:srgbClr val="FF0000"/>
                </a:solidFill>
              </a:rPr>
              <a:t>is unavailable</a:t>
            </a:r>
            <a:r>
              <a:rPr lang="en-US" sz="3600" smtClean="0"/>
              <a:t>, due to a public health emergency.”</a:t>
            </a:r>
            <a:endParaRPr lang="en-US" sz="3600"/>
          </a:p>
        </p:txBody>
      </p:sp>
    </p:spTree>
    <p:extLst>
      <p:ext uri="{BB962C8B-B14F-4D97-AF65-F5344CB8AC3E}">
        <p14:creationId xmlns:p14="http://schemas.microsoft.com/office/powerpoint/2010/main" val="3398501865"/>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rPr>
              <a:t>Monetary Caps on Paid Leave Under FFCRA</a:t>
            </a:r>
            <a:endParaRPr lang="en-US" b="1">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r>
              <a:rPr lang="en-US" smtClean="0"/>
              <a:t>EPSL</a:t>
            </a:r>
          </a:p>
          <a:p>
            <a:pPr lvl="1"/>
            <a:r>
              <a:rPr lang="en-US" smtClean="0"/>
              <a:t>Reasons 1-3 = 100% pay, capped at $511 per day, or $5,110 total</a:t>
            </a:r>
          </a:p>
          <a:p>
            <a:pPr lvl="1"/>
            <a:r>
              <a:rPr lang="en-US" smtClean="0"/>
              <a:t>Reasons 4-6 = </a:t>
            </a:r>
            <a:r>
              <a:rPr lang="en-US"/>
              <a:t>2/3 </a:t>
            </a:r>
            <a:r>
              <a:rPr lang="en-US" smtClean="0"/>
              <a:t>pay, capped at $200 per day, or $2,000 total</a:t>
            </a:r>
          </a:p>
        </p:txBody>
      </p:sp>
      <p:sp>
        <p:nvSpPr>
          <p:cNvPr id="5" name="Content Placeholder 4"/>
          <p:cNvSpPr>
            <a:spLocks noGrp="1"/>
          </p:cNvSpPr>
          <p:nvPr>
            <p:ph sz="half" idx="2"/>
          </p:nvPr>
        </p:nvSpPr>
        <p:spPr/>
        <p:txBody>
          <a:bodyPr/>
          <a:lstStyle/>
          <a:p>
            <a:r>
              <a:rPr lang="en-US" smtClean="0"/>
              <a:t>FMLA+</a:t>
            </a:r>
          </a:p>
          <a:p>
            <a:pPr lvl="1"/>
            <a:r>
              <a:rPr lang="en-US" smtClean="0"/>
              <a:t>2/3 pay, capped at $200 per day, or $12,000 total ($10,000 here and $2,000 from EPSL days 1-10)</a:t>
            </a:r>
            <a:endParaRPr lang="en-US"/>
          </a:p>
        </p:txBody>
      </p:sp>
    </p:spTree>
    <p:extLst>
      <p:ext uri="{BB962C8B-B14F-4D97-AF65-F5344CB8AC3E}">
        <p14:creationId xmlns:p14="http://schemas.microsoft.com/office/powerpoint/2010/main" val="417218150"/>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1501</Words>
  <Application>Microsoft Office PowerPoint</Application>
  <PresentationFormat>On-screen Show (4:3)</PresentationFormat>
  <Paragraphs>103</Paragraphs>
  <Slides>18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Times New Roman</vt:lpstr>
      <vt:lpstr>Apple Symbols</vt:lpstr>
      <vt:lpstr>Garamond</vt:lpstr>
      <vt:lpstr>Arial</vt:lpstr>
      <vt:lpstr>Calibri</vt:lpstr>
      <vt:lpstr>Century Gothic</vt:lpstr>
      <vt:lpstr>Wingdings</vt:lpstr>
      <vt:lpstr>1_Default Design</vt:lpstr>
      <vt:lpstr>Title Slides</vt:lpstr>
      <vt:lpstr>PowerPoint Presentation</vt:lpstr>
      <vt:lpstr>The FFCRA</vt:lpstr>
      <vt:lpstr>What You Need to Know Right Now</vt:lpstr>
      <vt:lpstr>*This has no impact on private litigation for alleged violations of the Act </vt:lpstr>
      <vt:lpstr>Overview of FFCRA Paid  Leave Provisions</vt:lpstr>
      <vt:lpstr>EPSL—The First 80 Hours</vt:lpstr>
      <vt:lpstr>There are Six Reasons for EPSL</vt:lpstr>
      <vt:lpstr>Only One Reason for FMLA+</vt:lpstr>
      <vt:lpstr>Monetary Caps on Paid Leave Under FFCRA</vt:lpstr>
      <vt:lpstr>How Do I Figure Out How  Much to Pay Someone?</vt:lpstr>
      <vt:lpstr>What if We Already Provide Generous Time Off Benefits?</vt:lpstr>
      <vt:lpstr>Can EPSL and FMLA+ Be Taken Intermittently?</vt:lpstr>
      <vt:lpstr>Documentation </vt:lpstr>
      <vt:lpstr>I Heard Somewhere Employers Under 50 Are Exempt?</vt:lpstr>
      <vt:lpstr>Wait, I also Heard HSPs and Emergency Responders Are Exempt</vt:lpstr>
      <vt:lpstr>Quick Notes on Tax  Credits and Unemployment</vt:lpstr>
      <vt:lpstr>How to Navigate All of This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Deatsman</dc:creator>
  <cp:lastModifiedBy>Amy Deatsman</cp:lastModifiedBy>
  <cp:revision>2</cp:revision>
  <cp:lastPrinted>2020-03-30T10:32:03Z</cp:lastPrinted>
  <dcterms:created xsi:type="dcterms:W3CDTF">2020-03-30T10:32:03Z</dcterms:created>
  <dcterms:modified xsi:type="dcterms:W3CDTF">2020-03-31T18:44:34Z</dcterms:modified>
</cp:coreProperties>
</file>