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9"/>
  </p:notesMasterIdLst>
  <p:sldIdLst>
    <p:sldId id="288" r:id="rId4"/>
    <p:sldId id="286" r:id="rId5"/>
    <p:sldId id="258" r:id="rId6"/>
    <p:sldId id="270" r:id="rId7"/>
    <p:sldId id="263" r:id="rId8"/>
    <p:sldId id="264" r:id="rId9"/>
    <p:sldId id="272" r:id="rId10"/>
    <p:sldId id="261" r:id="rId11"/>
    <p:sldId id="271" r:id="rId12"/>
    <p:sldId id="269" r:id="rId13"/>
    <p:sldId id="273" r:id="rId14"/>
    <p:sldId id="267" r:id="rId15"/>
    <p:sldId id="274" r:id="rId16"/>
    <p:sldId id="266" r:id="rId17"/>
    <p:sldId id="275" r:id="rId18"/>
    <p:sldId id="276" r:id="rId19"/>
    <p:sldId id="277" r:id="rId20"/>
    <p:sldId id="278" r:id="rId21"/>
    <p:sldId id="279" r:id="rId22"/>
    <p:sldId id="280" r:id="rId23"/>
    <p:sldId id="281" r:id="rId24"/>
    <p:sldId id="262" r:id="rId25"/>
    <p:sldId id="282" r:id="rId26"/>
    <p:sldId id="268" r:id="rId27"/>
    <p:sldId id="284" r:id="rId28"/>
    <p:sldId id="285" r:id="rId29"/>
    <p:sldId id="283" r:id="rId30"/>
    <p:sldId id="287"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41" d="100"/>
          <a:sy n="141" d="100"/>
        </p:scale>
        <p:origin x="666"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hyperlink" Target="https://www.cms.gov/Medicare/Medicare-General-Information/Telehealth/Telehealth-Codes"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www.cms.gov/Medicare/Medicare-General-Information/Telehealth/Telehealth-Codes"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F62546-F325-A240-A525-FFE93C135D03}" type="doc">
      <dgm:prSet loTypeId="urn:microsoft.com/office/officeart/2005/8/layout/hierarchy3" loCatId="" qsTypeId="urn:microsoft.com/office/officeart/2005/8/quickstyle/simple1" qsCatId="simple" csTypeId="urn:microsoft.com/office/officeart/2005/8/colors/accent1_2" csCatId="accent1" phldr="1"/>
      <dgm:spPr/>
      <dgm:t>
        <a:bodyPr/>
        <a:lstStyle/>
        <a:p>
          <a:endParaRPr lang="en-US"/>
        </a:p>
      </dgm:t>
    </dgm:pt>
    <dgm:pt modelId="{EACF967F-DFC1-164C-A6FE-3F8694C0686F}">
      <dgm:prSet phldrT="[Text]"/>
      <dgm:spPr/>
      <dgm:t>
        <a:bodyPr/>
        <a:lstStyle/>
        <a:p>
          <a:r>
            <a:rPr lang="en-US" dirty="0"/>
            <a:t>Telehealth</a:t>
          </a:r>
        </a:p>
      </dgm:t>
    </dgm:pt>
    <dgm:pt modelId="{F5A9E74A-9205-F74A-A4A6-6A45D8B7F9CD}" type="parTrans" cxnId="{98B803AB-741E-C74F-9991-D78E135E49F0}">
      <dgm:prSet/>
      <dgm:spPr/>
      <dgm:t>
        <a:bodyPr/>
        <a:lstStyle/>
        <a:p>
          <a:endParaRPr lang="en-US"/>
        </a:p>
      </dgm:t>
    </dgm:pt>
    <dgm:pt modelId="{C7CF73FE-4E39-734E-A85E-87235E4EF581}" type="sibTrans" cxnId="{98B803AB-741E-C74F-9991-D78E135E49F0}">
      <dgm:prSet/>
      <dgm:spPr/>
      <dgm:t>
        <a:bodyPr/>
        <a:lstStyle/>
        <a:p>
          <a:endParaRPr lang="en-US"/>
        </a:p>
      </dgm:t>
    </dgm:pt>
    <dgm:pt modelId="{E4B4E51E-B472-B24C-B98D-C85D641EBFE8}">
      <dgm:prSet phldrT="[Text]"/>
      <dgm:spPr/>
      <dgm:t>
        <a:bodyPr/>
        <a:lstStyle/>
        <a:p>
          <a:r>
            <a:rPr lang="en-US" dirty="0"/>
            <a:t>Services usually furnished in-person</a:t>
          </a:r>
        </a:p>
      </dgm:t>
    </dgm:pt>
    <dgm:pt modelId="{6ABE0340-D84A-3443-94DE-A29FDC54A71A}" type="parTrans" cxnId="{6C0BC385-9CA2-E84B-BD9F-CD79E9C6B0FB}">
      <dgm:prSet/>
      <dgm:spPr/>
      <dgm:t>
        <a:bodyPr/>
        <a:lstStyle/>
        <a:p>
          <a:endParaRPr lang="en-US"/>
        </a:p>
      </dgm:t>
    </dgm:pt>
    <dgm:pt modelId="{5DF48509-59BE-F949-8A0D-75F1772B434D}" type="sibTrans" cxnId="{6C0BC385-9CA2-E84B-BD9F-CD79E9C6B0FB}">
      <dgm:prSet/>
      <dgm:spPr/>
      <dgm:t>
        <a:bodyPr/>
        <a:lstStyle/>
        <a:p>
          <a:endParaRPr lang="en-US"/>
        </a:p>
      </dgm:t>
    </dgm:pt>
    <dgm:pt modelId="{97A6175E-5A4E-5146-9A60-3ED73996FF8D}">
      <dgm:prSet phldrT="[Text]"/>
      <dgm:spPr/>
      <dgm:t>
        <a:bodyPr/>
        <a:lstStyle/>
        <a:p>
          <a:r>
            <a:rPr lang="en-US" dirty="0"/>
            <a:t>Services on the </a:t>
          </a:r>
          <a:r>
            <a:rPr lang="en-US" dirty="0">
              <a:hlinkClick xmlns:r="http://schemas.openxmlformats.org/officeDocument/2006/relationships" r:id="rId1"/>
            </a:rPr>
            <a:t>Medicare Telehealth Services List</a:t>
          </a:r>
          <a:endParaRPr lang="en-US" dirty="0"/>
        </a:p>
      </dgm:t>
    </dgm:pt>
    <dgm:pt modelId="{E13F6998-FB7C-0C4E-978F-87FE60770E9E}" type="parTrans" cxnId="{14BFFEC1-9F05-714C-8735-B792F7B3BCFF}">
      <dgm:prSet/>
      <dgm:spPr/>
      <dgm:t>
        <a:bodyPr/>
        <a:lstStyle/>
        <a:p>
          <a:endParaRPr lang="en-US"/>
        </a:p>
      </dgm:t>
    </dgm:pt>
    <dgm:pt modelId="{E86DC425-17AA-C74C-AC80-71F831EEE7A2}" type="sibTrans" cxnId="{14BFFEC1-9F05-714C-8735-B792F7B3BCFF}">
      <dgm:prSet/>
      <dgm:spPr/>
      <dgm:t>
        <a:bodyPr/>
        <a:lstStyle/>
        <a:p>
          <a:endParaRPr lang="en-US"/>
        </a:p>
      </dgm:t>
    </dgm:pt>
    <dgm:pt modelId="{A72DDA3F-BA19-D94E-A629-3F68FA638CEA}">
      <dgm:prSet phldrT="[Text]"/>
      <dgm:spPr/>
      <dgm:t>
        <a:bodyPr/>
        <a:lstStyle/>
        <a:p>
          <a:r>
            <a:rPr lang="en-US" dirty="0"/>
            <a:t>Other Virtual Services</a:t>
          </a:r>
        </a:p>
      </dgm:t>
    </dgm:pt>
    <dgm:pt modelId="{1733FC66-3935-1742-A570-A11B80F68BB1}" type="parTrans" cxnId="{78F7DC3D-35E9-9B4B-9ECC-7ED0A673CF79}">
      <dgm:prSet/>
      <dgm:spPr/>
      <dgm:t>
        <a:bodyPr/>
        <a:lstStyle/>
        <a:p>
          <a:endParaRPr lang="en-US"/>
        </a:p>
      </dgm:t>
    </dgm:pt>
    <dgm:pt modelId="{D99FABFE-1438-5D44-A2AB-A09D4111663F}" type="sibTrans" cxnId="{78F7DC3D-35E9-9B4B-9ECC-7ED0A673CF79}">
      <dgm:prSet/>
      <dgm:spPr/>
      <dgm:t>
        <a:bodyPr/>
        <a:lstStyle/>
        <a:p>
          <a:endParaRPr lang="en-US"/>
        </a:p>
      </dgm:t>
    </dgm:pt>
    <dgm:pt modelId="{5A285455-C3F5-2A4E-85A9-E054AABA8E03}">
      <dgm:prSet phldrT="[Text]"/>
      <dgm:spPr/>
      <dgm:t>
        <a:bodyPr/>
        <a:lstStyle/>
        <a:p>
          <a:r>
            <a:rPr lang="en-US" dirty="0"/>
            <a:t>Services typically furnished using communication technology</a:t>
          </a:r>
        </a:p>
      </dgm:t>
    </dgm:pt>
    <dgm:pt modelId="{385AE893-CE8B-7441-96F4-24E980671317}" type="parTrans" cxnId="{0F024EE0-668C-A24C-814A-1A038F9C0553}">
      <dgm:prSet/>
      <dgm:spPr/>
      <dgm:t>
        <a:bodyPr/>
        <a:lstStyle/>
        <a:p>
          <a:endParaRPr lang="en-US"/>
        </a:p>
      </dgm:t>
    </dgm:pt>
    <dgm:pt modelId="{1C8C57B8-438C-5241-A610-7EA36763ADB3}" type="sibTrans" cxnId="{0F024EE0-668C-A24C-814A-1A038F9C0553}">
      <dgm:prSet/>
      <dgm:spPr/>
      <dgm:t>
        <a:bodyPr/>
        <a:lstStyle/>
        <a:p>
          <a:endParaRPr lang="en-US"/>
        </a:p>
      </dgm:t>
    </dgm:pt>
    <dgm:pt modelId="{62E28990-A140-4747-A545-5BC0C37D2766}">
      <dgm:prSet phldrT="[Text]"/>
      <dgm:spPr/>
      <dgm:t>
        <a:bodyPr/>
        <a:lstStyle/>
        <a:p>
          <a:r>
            <a:rPr lang="en-US" dirty="0"/>
            <a:t>Services like virtual check-ins; remote evaluation of patient images/videos; online assessments</a:t>
          </a:r>
        </a:p>
      </dgm:t>
    </dgm:pt>
    <dgm:pt modelId="{5010BE08-96A9-774B-8877-E559672F3647}" type="parTrans" cxnId="{7AFAECDA-738F-3E4A-8243-53DE1F6BE8B1}">
      <dgm:prSet/>
      <dgm:spPr/>
      <dgm:t>
        <a:bodyPr/>
        <a:lstStyle/>
        <a:p>
          <a:endParaRPr lang="en-US"/>
        </a:p>
      </dgm:t>
    </dgm:pt>
    <dgm:pt modelId="{861A9B4C-D732-374B-91E4-854EAEB0771B}" type="sibTrans" cxnId="{7AFAECDA-738F-3E4A-8243-53DE1F6BE8B1}">
      <dgm:prSet/>
      <dgm:spPr/>
      <dgm:t>
        <a:bodyPr/>
        <a:lstStyle/>
        <a:p>
          <a:endParaRPr lang="en-US"/>
        </a:p>
      </dgm:t>
    </dgm:pt>
    <dgm:pt modelId="{25916F96-2CBE-6842-AF66-C306160358A0}" type="pres">
      <dgm:prSet presAssocID="{D7F62546-F325-A240-A525-FFE93C135D03}" presName="diagram" presStyleCnt="0">
        <dgm:presLayoutVars>
          <dgm:chPref val="1"/>
          <dgm:dir/>
          <dgm:animOne val="branch"/>
          <dgm:animLvl val="lvl"/>
          <dgm:resizeHandles/>
        </dgm:presLayoutVars>
      </dgm:prSet>
      <dgm:spPr/>
      <dgm:t>
        <a:bodyPr/>
        <a:lstStyle/>
        <a:p>
          <a:endParaRPr lang="en-US"/>
        </a:p>
      </dgm:t>
    </dgm:pt>
    <dgm:pt modelId="{731EA8EA-450A-2848-96A2-E2526E80043E}" type="pres">
      <dgm:prSet presAssocID="{EACF967F-DFC1-164C-A6FE-3F8694C0686F}" presName="root" presStyleCnt="0"/>
      <dgm:spPr/>
    </dgm:pt>
    <dgm:pt modelId="{AF8BDEC6-AE7F-AC4F-932E-8B8ECF398387}" type="pres">
      <dgm:prSet presAssocID="{EACF967F-DFC1-164C-A6FE-3F8694C0686F}" presName="rootComposite" presStyleCnt="0"/>
      <dgm:spPr/>
    </dgm:pt>
    <dgm:pt modelId="{6477FF7E-316A-924B-A10F-568399D06C05}" type="pres">
      <dgm:prSet presAssocID="{EACF967F-DFC1-164C-A6FE-3F8694C0686F}" presName="rootText" presStyleLbl="node1" presStyleIdx="0" presStyleCnt="2"/>
      <dgm:spPr/>
      <dgm:t>
        <a:bodyPr/>
        <a:lstStyle/>
        <a:p>
          <a:endParaRPr lang="en-US"/>
        </a:p>
      </dgm:t>
    </dgm:pt>
    <dgm:pt modelId="{BC4C8CCA-355F-9540-9AB5-FB1C2C668590}" type="pres">
      <dgm:prSet presAssocID="{EACF967F-DFC1-164C-A6FE-3F8694C0686F}" presName="rootConnector" presStyleLbl="node1" presStyleIdx="0" presStyleCnt="2"/>
      <dgm:spPr/>
      <dgm:t>
        <a:bodyPr/>
        <a:lstStyle/>
        <a:p>
          <a:endParaRPr lang="en-US"/>
        </a:p>
      </dgm:t>
    </dgm:pt>
    <dgm:pt modelId="{9A5C76D1-ACF3-DC45-AFC3-4CC299E4B9C3}" type="pres">
      <dgm:prSet presAssocID="{EACF967F-DFC1-164C-A6FE-3F8694C0686F}" presName="childShape" presStyleCnt="0"/>
      <dgm:spPr/>
    </dgm:pt>
    <dgm:pt modelId="{ED39A9DF-8B43-2C46-B960-F26AD83B2D9F}" type="pres">
      <dgm:prSet presAssocID="{6ABE0340-D84A-3443-94DE-A29FDC54A71A}" presName="Name13" presStyleLbl="parChTrans1D2" presStyleIdx="0" presStyleCnt="4"/>
      <dgm:spPr/>
      <dgm:t>
        <a:bodyPr/>
        <a:lstStyle/>
        <a:p>
          <a:endParaRPr lang="en-US"/>
        </a:p>
      </dgm:t>
    </dgm:pt>
    <dgm:pt modelId="{54CAB363-16BC-0742-9A8F-1B996EE9928E}" type="pres">
      <dgm:prSet presAssocID="{E4B4E51E-B472-B24C-B98D-C85D641EBFE8}" presName="childText" presStyleLbl="bgAcc1" presStyleIdx="0" presStyleCnt="4">
        <dgm:presLayoutVars>
          <dgm:bulletEnabled val="1"/>
        </dgm:presLayoutVars>
      </dgm:prSet>
      <dgm:spPr/>
      <dgm:t>
        <a:bodyPr/>
        <a:lstStyle/>
        <a:p>
          <a:endParaRPr lang="en-US"/>
        </a:p>
      </dgm:t>
    </dgm:pt>
    <dgm:pt modelId="{94F14864-A1D4-D647-80D1-77618A17603E}" type="pres">
      <dgm:prSet presAssocID="{E13F6998-FB7C-0C4E-978F-87FE60770E9E}" presName="Name13" presStyleLbl="parChTrans1D2" presStyleIdx="1" presStyleCnt="4"/>
      <dgm:spPr/>
      <dgm:t>
        <a:bodyPr/>
        <a:lstStyle/>
        <a:p>
          <a:endParaRPr lang="en-US"/>
        </a:p>
      </dgm:t>
    </dgm:pt>
    <dgm:pt modelId="{367772A8-7563-E843-BF2D-733C38AC6DC6}" type="pres">
      <dgm:prSet presAssocID="{97A6175E-5A4E-5146-9A60-3ED73996FF8D}" presName="childText" presStyleLbl="bgAcc1" presStyleIdx="1" presStyleCnt="4">
        <dgm:presLayoutVars>
          <dgm:bulletEnabled val="1"/>
        </dgm:presLayoutVars>
      </dgm:prSet>
      <dgm:spPr/>
      <dgm:t>
        <a:bodyPr/>
        <a:lstStyle/>
        <a:p>
          <a:endParaRPr lang="en-US"/>
        </a:p>
      </dgm:t>
    </dgm:pt>
    <dgm:pt modelId="{7CA510E5-9755-0149-9996-77EDDE68371D}" type="pres">
      <dgm:prSet presAssocID="{A72DDA3F-BA19-D94E-A629-3F68FA638CEA}" presName="root" presStyleCnt="0"/>
      <dgm:spPr/>
    </dgm:pt>
    <dgm:pt modelId="{49611E8B-D3F9-EF4F-80F6-5BE7EE4DA8BE}" type="pres">
      <dgm:prSet presAssocID="{A72DDA3F-BA19-D94E-A629-3F68FA638CEA}" presName="rootComposite" presStyleCnt="0"/>
      <dgm:spPr/>
    </dgm:pt>
    <dgm:pt modelId="{2610633D-8213-6B41-9248-3DDD1063682F}" type="pres">
      <dgm:prSet presAssocID="{A72DDA3F-BA19-D94E-A629-3F68FA638CEA}" presName="rootText" presStyleLbl="node1" presStyleIdx="1" presStyleCnt="2"/>
      <dgm:spPr/>
      <dgm:t>
        <a:bodyPr/>
        <a:lstStyle/>
        <a:p>
          <a:endParaRPr lang="en-US"/>
        </a:p>
      </dgm:t>
    </dgm:pt>
    <dgm:pt modelId="{99231A07-EB88-3349-9045-A302E033EE78}" type="pres">
      <dgm:prSet presAssocID="{A72DDA3F-BA19-D94E-A629-3F68FA638CEA}" presName="rootConnector" presStyleLbl="node1" presStyleIdx="1" presStyleCnt="2"/>
      <dgm:spPr/>
      <dgm:t>
        <a:bodyPr/>
        <a:lstStyle/>
        <a:p>
          <a:endParaRPr lang="en-US"/>
        </a:p>
      </dgm:t>
    </dgm:pt>
    <dgm:pt modelId="{5A31DA6E-BA05-5043-9ECF-CD6EC89AD08E}" type="pres">
      <dgm:prSet presAssocID="{A72DDA3F-BA19-D94E-A629-3F68FA638CEA}" presName="childShape" presStyleCnt="0"/>
      <dgm:spPr/>
    </dgm:pt>
    <dgm:pt modelId="{12153534-772F-E04C-9E68-3B4070061D1C}" type="pres">
      <dgm:prSet presAssocID="{385AE893-CE8B-7441-96F4-24E980671317}" presName="Name13" presStyleLbl="parChTrans1D2" presStyleIdx="2" presStyleCnt="4"/>
      <dgm:spPr/>
      <dgm:t>
        <a:bodyPr/>
        <a:lstStyle/>
        <a:p>
          <a:endParaRPr lang="en-US"/>
        </a:p>
      </dgm:t>
    </dgm:pt>
    <dgm:pt modelId="{3847CD5D-B102-6147-8010-C99BBBBF9AE3}" type="pres">
      <dgm:prSet presAssocID="{5A285455-C3F5-2A4E-85A9-E054AABA8E03}" presName="childText" presStyleLbl="bgAcc1" presStyleIdx="2" presStyleCnt="4">
        <dgm:presLayoutVars>
          <dgm:bulletEnabled val="1"/>
        </dgm:presLayoutVars>
      </dgm:prSet>
      <dgm:spPr/>
      <dgm:t>
        <a:bodyPr/>
        <a:lstStyle/>
        <a:p>
          <a:endParaRPr lang="en-US"/>
        </a:p>
      </dgm:t>
    </dgm:pt>
    <dgm:pt modelId="{4964825C-875C-8744-9BE0-F6E2D9ED4943}" type="pres">
      <dgm:prSet presAssocID="{5010BE08-96A9-774B-8877-E559672F3647}" presName="Name13" presStyleLbl="parChTrans1D2" presStyleIdx="3" presStyleCnt="4"/>
      <dgm:spPr/>
      <dgm:t>
        <a:bodyPr/>
        <a:lstStyle/>
        <a:p>
          <a:endParaRPr lang="en-US"/>
        </a:p>
      </dgm:t>
    </dgm:pt>
    <dgm:pt modelId="{94D4A5D8-BA3B-4742-A414-3F0AF9EEB4C7}" type="pres">
      <dgm:prSet presAssocID="{62E28990-A140-4747-A545-5BC0C37D2766}" presName="childText" presStyleLbl="bgAcc1" presStyleIdx="3" presStyleCnt="4">
        <dgm:presLayoutVars>
          <dgm:bulletEnabled val="1"/>
        </dgm:presLayoutVars>
      </dgm:prSet>
      <dgm:spPr/>
      <dgm:t>
        <a:bodyPr/>
        <a:lstStyle/>
        <a:p>
          <a:endParaRPr lang="en-US"/>
        </a:p>
      </dgm:t>
    </dgm:pt>
  </dgm:ptLst>
  <dgm:cxnLst>
    <dgm:cxn modelId="{7E9BB241-4256-6649-B444-4127ACBC19E6}" type="presOf" srcId="{A72DDA3F-BA19-D94E-A629-3F68FA638CEA}" destId="{2610633D-8213-6B41-9248-3DDD1063682F}" srcOrd="0" destOrd="0" presId="urn:microsoft.com/office/officeart/2005/8/layout/hierarchy3"/>
    <dgm:cxn modelId="{2C601411-3411-A942-80A9-6E79B2BA6AD4}" type="presOf" srcId="{6ABE0340-D84A-3443-94DE-A29FDC54A71A}" destId="{ED39A9DF-8B43-2C46-B960-F26AD83B2D9F}" srcOrd="0" destOrd="0" presId="urn:microsoft.com/office/officeart/2005/8/layout/hierarchy3"/>
    <dgm:cxn modelId="{20C0BD04-2107-484B-A65D-876D37D7B27E}" type="presOf" srcId="{D7F62546-F325-A240-A525-FFE93C135D03}" destId="{25916F96-2CBE-6842-AF66-C306160358A0}" srcOrd="0" destOrd="0" presId="urn:microsoft.com/office/officeart/2005/8/layout/hierarchy3"/>
    <dgm:cxn modelId="{57FD5321-4394-F043-91CF-6BA8764E8805}" type="presOf" srcId="{E4B4E51E-B472-B24C-B98D-C85D641EBFE8}" destId="{54CAB363-16BC-0742-9A8F-1B996EE9928E}" srcOrd="0" destOrd="0" presId="urn:microsoft.com/office/officeart/2005/8/layout/hierarchy3"/>
    <dgm:cxn modelId="{1BCCED66-A45B-0A41-B5CF-7072FE241EC1}" type="presOf" srcId="{5010BE08-96A9-774B-8877-E559672F3647}" destId="{4964825C-875C-8744-9BE0-F6E2D9ED4943}" srcOrd="0" destOrd="0" presId="urn:microsoft.com/office/officeart/2005/8/layout/hierarchy3"/>
    <dgm:cxn modelId="{DDFA329A-857E-3143-8D5E-E5B765643E41}" type="presOf" srcId="{62E28990-A140-4747-A545-5BC0C37D2766}" destId="{94D4A5D8-BA3B-4742-A414-3F0AF9EEB4C7}" srcOrd="0" destOrd="0" presId="urn:microsoft.com/office/officeart/2005/8/layout/hierarchy3"/>
    <dgm:cxn modelId="{7AFAECDA-738F-3E4A-8243-53DE1F6BE8B1}" srcId="{A72DDA3F-BA19-D94E-A629-3F68FA638CEA}" destId="{62E28990-A140-4747-A545-5BC0C37D2766}" srcOrd="1" destOrd="0" parTransId="{5010BE08-96A9-774B-8877-E559672F3647}" sibTransId="{861A9B4C-D732-374B-91E4-854EAEB0771B}"/>
    <dgm:cxn modelId="{98B803AB-741E-C74F-9991-D78E135E49F0}" srcId="{D7F62546-F325-A240-A525-FFE93C135D03}" destId="{EACF967F-DFC1-164C-A6FE-3F8694C0686F}" srcOrd="0" destOrd="0" parTransId="{F5A9E74A-9205-F74A-A4A6-6A45D8B7F9CD}" sibTransId="{C7CF73FE-4E39-734E-A85E-87235E4EF581}"/>
    <dgm:cxn modelId="{14BFFEC1-9F05-714C-8735-B792F7B3BCFF}" srcId="{EACF967F-DFC1-164C-A6FE-3F8694C0686F}" destId="{97A6175E-5A4E-5146-9A60-3ED73996FF8D}" srcOrd="1" destOrd="0" parTransId="{E13F6998-FB7C-0C4E-978F-87FE60770E9E}" sibTransId="{E86DC425-17AA-C74C-AC80-71F831EEE7A2}"/>
    <dgm:cxn modelId="{AD407513-2251-5D4F-8128-5CA7AFA8697E}" type="presOf" srcId="{97A6175E-5A4E-5146-9A60-3ED73996FF8D}" destId="{367772A8-7563-E843-BF2D-733C38AC6DC6}" srcOrd="0" destOrd="0" presId="urn:microsoft.com/office/officeart/2005/8/layout/hierarchy3"/>
    <dgm:cxn modelId="{BAEF7CA9-7FF2-E54D-A0B3-65CE8EF153E4}" type="presOf" srcId="{E13F6998-FB7C-0C4E-978F-87FE60770E9E}" destId="{94F14864-A1D4-D647-80D1-77618A17603E}" srcOrd="0" destOrd="0" presId="urn:microsoft.com/office/officeart/2005/8/layout/hierarchy3"/>
    <dgm:cxn modelId="{78F7DC3D-35E9-9B4B-9ECC-7ED0A673CF79}" srcId="{D7F62546-F325-A240-A525-FFE93C135D03}" destId="{A72DDA3F-BA19-D94E-A629-3F68FA638CEA}" srcOrd="1" destOrd="0" parTransId="{1733FC66-3935-1742-A570-A11B80F68BB1}" sibTransId="{D99FABFE-1438-5D44-A2AB-A09D4111663F}"/>
    <dgm:cxn modelId="{AE07C449-5A9B-DD4A-851F-B34F18D73195}" type="presOf" srcId="{EACF967F-DFC1-164C-A6FE-3F8694C0686F}" destId="{BC4C8CCA-355F-9540-9AB5-FB1C2C668590}" srcOrd="1" destOrd="0" presId="urn:microsoft.com/office/officeart/2005/8/layout/hierarchy3"/>
    <dgm:cxn modelId="{E1B487E4-2760-CC44-B36B-E7DB71744B02}" type="presOf" srcId="{5A285455-C3F5-2A4E-85A9-E054AABA8E03}" destId="{3847CD5D-B102-6147-8010-C99BBBBF9AE3}" srcOrd="0" destOrd="0" presId="urn:microsoft.com/office/officeart/2005/8/layout/hierarchy3"/>
    <dgm:cxn modelId="{C3C94B00-0150-604F-AF55-260093D6D988}" type="presOf" srcId="{A72DDA3F-BA19-D94E-A629-3F68FA638CEA}" destId="{99231A07-EB88-3349-9045-A302E033EE78}" srcOrd="1" destOrd="0" presId="urn:microsoft.com/office/officeart/2005/8/layout/hierarchy3"/>
    <dgm:cxn modelId="{6C0BC385-9CA2-E84B-BD9F-CD79E9C6B0FB}" srcId="{EACF967F-DFC1-164C-A6FE-3F8694C0686F}" destId="{E4B4E51E-B472-B24C-B98D-C85D641EBFE8}" srcOrd="0" destOrd="0" parTransId="{6ABE0340-D84A-3443-94DE-A29FDC54A71A}" sibTransId="{5DF48509-59BE-F949-8A0D-75F1772B434D}"/>
    <dgm:cxn modelId="{041414A3-65F9-0C4A-BCDD-491519A76779}" type="presOf" srcId="{385AE893-CE8B-7441-96F4-24E980671317}" destId="{12153534-772F-E04C-9E68-3B4070061D1C}" srcOrd="0" destOrd="0" presId="urn:microsoft.com/office/officeart/2005/8/layout/hierarchy3"/>
    <dgm:cxn modelId="{D7AF8C09-726B-F349-B963-49DA6254FD32}" type="presOf" srcId="{EACF967F-DFC1-164C-A6FE-3F8694C0686F}" destId="{6477FF7E-316A-924B-A10F-568399D06C05}" srcOrd="0" destOrd="0" presId="urn:microsoft.com/office/officeart/2005/8/layout/hierarchy3"/>
    <dgm:cxn modelId="{0F024EE0-668C-A24C-814A-1A038F9C0553}" srcId="{A72DDA3F-BA19-D94E-A629-3F68FA638CEA}" destId="{5A285455-C3F5-2A4E-85A9-E054AABA8E03}" srcOrd="0" destOrd="0" parTransId="{385AE893-CE8B-7441-96F4-24E980671317}" sibTransId="{1C8C57B8-438C-5241-A610-7EA36763ADB3}"/>
    <dgm:cxn modelId="{35280B17-0D2F-CB49-945A-4D313A77DB54}" type="presParOf" srcId="{25916F96-2CBE-6842-AF66-C306160358A0}" destId="{731EA8EA-450A-2848-96A2-E2526E80043E}" srcOrd="0" destOrd="0" presId="urn:microsoft.com/office/officeart/2005/8/layout/hierarchy3"/>
    <dgm:cxn modelId="{EBA2D5BD-A0E9-1849-B2DA-921A7A7EC38F}" type="presParOf" srcId="{731EA8EA-450A-2848-96A2-E2526E80043E}" destId="{AF8BDEC6-AE7F-AC4F-932E-8B8ECF398387}" srcOrd="0" destOrd="0" presId="urn:microsoft.com/office/officeart/2005/8/layout/hierarchy3"/>
    <dgm:cxn modelId="{51874D2A-8743-FB4F-A6F7-AA61F02996C8}" type="presParOf" srcId="{AF8BDEC6-AE7F-AC4F-932E-8B8ECF398387}" destId="{6477FF7E-316A-924B-A10F-568399D06C05}" srcOrd="0" destOrd="0" presId="urn:microsoft.com/office/officeart/2005/8/layout/hierarchy3"/>
    <dgm:cxn modelId="{E40BB9DA-3928-874F-902F-91E2D7E3368A}" type="presParOf" srcId="{AF8BDEC6-AE7F-AC4F-932E-8B8ECF398387}" destId="{BC4C8CCA-355F-9540-9AB5-FB1C2C668590}" srcOrd="1" destOrd="0" presId="urn:microsoft.com/office/officeart/2005/8/layout/hierarchy3"/>
    <dgm:cxn modelId="{F3DDCEA9-F534-E346-BEE8-1236A730BCE7}" type="presParOf" srcId="{731EA8EA-450A-2848-96A2-E2526E80043E}" destId="{9A5C76D1-ACF3-DC45-AFC3-4CC299E4B9C3}" srcOrd="1" destOrd="0" presId="urn:microsoft.com/office/officeart/2005/8/layout/hierarchy3"/>
    <dgm:cxn modelId="{C3D020C6-EB4C-8840-BD72-77CF13D67D28}" type="presParOf" srcId="{9A5C76D1-ACF3-DC45-AFC3-4CC299E4B9C3}" destId="{ED39A9DF-8B43-2C46-B960-F26AD83B2D9F}" srcOrd="0" destOrd="0" presId="urn:microsoft.com/office/officeart/2005/8/layout/hierarchy3"/>
    <dgm:cxn modelId="{78C63866-ED02-1D49-A0AC-5B47D1F6FA81}" type="presParOf" srcId="{9A5C76D1-ACF3-DC45-AFC3-4CC299E4B9C3}" destId="{54CAB363-16BC-0742-9A8F-1B996EE9928E}" srcOrd="1" destOrd="0" presId="urn:microsoft.com/office/officeart/2005/8/layout/hierarchy3"/>
    <dgm:cxn modelId="{00142B6F-96D0-2941-AC89-013E9C19CF81}" type="presParOf" srcId="{9A5C76D1-ACF3-DC45-AFC3-4CC299E4B9C3}" destId="{94F14864-A1D4-D647-80D1-77618A17603E}" srcOrd="2" destOrd="0" presId="urn:microsoft.com/office/officeart/2005/8/layout/hierarchy3"/>
    <dgm:cxn modelId="{DF0DE753-AABF-6F48-8413-9A1A50BA401B}" type="presParOf" srcId="{9A5C76D1-ACF3-DC45-AFC3-4CC299E4B9C3}" destId="{367772A8-7563-E843-BF2D-733C38AC6DC6}" srcOrd="3" destOrd="0" presId="urn:microsoft.com/office/officeart/2005/8/layout/hierarchy3"/>
    <dgm:cxn modelId="{E7C473B1-7B2F-D94A-9195-DC4553E76BEA}" type="presParOf" srcId="{25916F96-2CBE-6842-AF66-C306160358A0}" destId="{7CA510E5-9755-0149-9996-77EDDE68371D}" srcOrd="1" destOrd="0" presId="urn:microsoft.com/office/officeart/2005/8/layout/hierarchy3"/>
    <dgm:cxn modelId="{80391AA2-EF3F-574E-8679-1045C1463414}" type="presParOf" srcId="{7CA510E5-9755-0149-9996-77EDDE68371D}" destId="{49611E8B-D3F9-EF4F-80F6-5BE7EE4DA8BE}" srcOrd="0" destOrd="0" presId="urn:microsoft.com/office/officeart/2005/8/layout/hierarchy3"/>
    <dgm:cxn modelId="{127AF4EE-EA0B-A749-B244-D5684E291D1D}" type="presParOf" srcId="{49611E8B-D3F9-EF4F-80F6-5BE7EE4DA8BE}" destId="{2610633D-8213-6B41-9248-3DDD1063682F}" srcOrd="0" destOrd="0" presId="urn:microsoft.com/office/officeart/2005/8/layout/hierarchy3"/>
    <dgm:cxn modelId="{41888FE9-47CF-4646-819A-E84A60B946CF}" type="presParOf" srcId="{49611E8B-D3F9-EF4F-80F6-5BE7EE4DA8BE}" destId="{99231A07-EB88-3349-9045-A302E033EE78}" srcOrd="1" destOrd="0" presId="urn:microsoft.com/office/officeart/2005/8/layout/hierarchy3"/>
    <dgm:cxn modelId="{6709159B-D992-5D4B-BE59-1E9FCA30056D}" type="presParOf" srcId="{7CA510E5-9755-0149-9996-77EDDE68371D}" destId="{5A31DA6E-BA05-5043-9ECF-CD6EC89AD08E}" srcOrd="1" destOrd="0" presId="urn:microsoft.com/office/officeart/2005/8/layout/hierarchy3"/>
    <dgm:cxn modelId="{3C6CB14C-43C9-5642-9E53-B3DAA89E79C0}" type="presParOf" srcId="{5A31DA6E-BA05-5043-9ECF-CD6EC89AD08E}" destId="{12153534-772F-E04C-9E68-3B4070061D1C}" srcOrd="0" destOrd="0" presId="urn:microsoft.com/office/officeart/2005/8/layout/hierarchy3"/>
    <dgm:cxn modelId="{F43035D5-C9D6-4545-8776-0A20DA0456D2}" type="presParOf" srcId="{5A31DA6E-BA05-5043-9ECF-CD6EC89AD08E}" destId="{3847CD5D-B102-6147-8010-C99BBBBF9AE3}" srcOrd="1" destOrd="0" presId="urn:microsoft.com/office/officeart/2005/8/layout/hierarchy3"/>
    <dgm:cxn modelId="{0ABA1F63-351D-C24F-BEE1-5FC9245F2BF7}" type="presParOf" srcId="{5A31DA6E-BA05-5043-9ECF-CD6EC89AD08E}" destId="{4964825C-875C-8744-9BE0-F6E2D9ED4943}" srcOrd="2" destOrd="0" presId="urn:microsoft.com/office/officeart/2005/8/layout/hierarchy3"/>
    <dgm:cxn modelId="{A1CF5A42-6D21-6E44-B8B5-ED409AEFFBF3}" type="presParOf" srcId="{5A31DA6E-BA05-5043-9ECF-CD6EC89AD08E}" destId="{94D4A5D8-BA3B-4742-A414-3F0AF9EEB4C7}"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15B42A-D532-7B4B-8E17-2827B3653712}"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F418ADEE-E4DB-EF44-879D-F71A5A232404}">
      <dgm:prSet phldrT="[Text]"/>
      <dgm:spPr/>
      <dgm:t>
        <a:bodyPr/>
        <a:lstStyle/>
        <a:p>
          <a:r>
            <a:rPr lang="en-US" b="1" dirty="0"/>
            <a:t>Cost Sharing</a:t>
          </a:r>
        </a:p>
      </dgm:t>
    </dgm:pt>
    <dgm:pt modelId="{4AE18CCA-3097-C149-80E7-305616A25547}" type="parTrans" cxnId="{35B1629C-5BE8-E448-B6E3-2F1444E29EE6}">
      <dgm:prSet/>
      <dgm:spPr/>
      <dgm:t>
        <a:bodyPr/>
        <a:lstStyle/>
        <a:p>
          <a:endParaRPr lang="en-US"/>
        </a:p>
      </dgm:t>
    </dgm:pt>
    <dgm:pt modelId="{9BAFD19B-518C-7847-8271-F97D3775FDB1}" type="sibTrans" cxnId="{35B1629C-5BE8-E448-B6E3-2F1444E29EE6}">
      <dgm:prSet/>
      <dgm:spPr/>
      <dgm:t>
        <a:bodyPr/>
        <a:lstStyle/>
        <a:p>
          <a:endParaRPr lang="en-US"/>
        </a:p>
      </dgm:t>
    </dgm:pt>
    <dgm:pt modelId="{9BDB8687-EC61-6A41-A605-E741DCBD2548}">
      <dgm:prSet phldrT="[Text]"/>
      <dgm:spPr/>
      <dgm:t>
        <a:bodyPr/>
        <a:lstStyle/>
        <a:p>
          <a:r>
            <a:rPr lang="en-US" b="1" dirty="0"/>
            <a:t>HIPAA Privacy, Security, and Breach Notification</a:t>
          </a:r>
        </a:p>
      </dgm:t>
    </dgm:pt>
    <dgm:pt modelId="{B1399F46-66DC-B245-A37A-0D70365C4E57}" type="parTrans" cxnId="{B3789B03-0301-C248-A319-9176AFE29000}">
      <dgm:prSet/>
      <dgm:spPr/>
      <dgm:t>
        <a:bodyPr/>
        <a:lstStyle/>
        <a:p>
          <a:endParaRPr lang="en-US"/>
        </a:p>
      </dgm:t>
    </dgm:pt>
    <dgm:pt modelId="{F3C3DD27-0C56-D24F-A9AA-A5CF36917DF6}" type="sibTrans" cxnId="{B3789B03-0301-C248-A319-9176AFE29000}">
      <dgm:prSet/>
      <dgm:spPr/>
      <dgm:t>
        <a:bodyPr/>
        <a:lstStyle/>
        <a:p>
          <a:endParaRPr lang="en-US"/>
        </a:p>
      </dgm:t>
    </dgm:pt>
    <dgm:pt modelId="{A34AE7D5-CB1A-6F4E-8B2C-82FC0FE11292}">
      <dgm:prSet/>
      <dgm:spPr/>
      <dgm:t>
        <a:bodyPr/>
        <a:lstStyle/>
        <a:p>
          <a:r>
            <a:rPr lang="en-US" dirty="0"/>
            <a:t>No enforcement of requirements to collect cost-sharing for telehealth visits, allowing for reduction or waiver of cost-sharing</a:t>
          </a:r>
        </a:p>
      </dgm:t>
    </dgm:pt>
    <dgm:pt modelId="{E7A81418-9F76-D542-829E-C5EF50E6CEDF}" type="parTrans" cxnId="{AFA7FF89-1CD4-9449-B7CB-D49087677744}">
      <dgm:prSet/>
      <dgm:spPr/>
      <dgm:t>
        <a:bodyPr/>
        <a:lstStyle/>
        <a:p>
          <a:endParaRPr lang="en-US"/>
        </a:p>
      </dgm:t>
    </dgm:pt>
    <dgm:pt modelId="{6F7D2AFB-107F-6244-95FF-8FFBC0ED3BC8}" type="sibTrans" cxnId="{AFA7FF89-1CD4-9449-B7CB-D49087677744}">
      <dgm:prSet/>
      <dgm:spPr/>
      <dgm:t>
        <a:bodyPr/>
        <a:lstStyle/>
        <a:p>
          <a:endParaRPr lang="en-US"/>
        </a:p>
      </dgm:t>
    </dgm:pt>
    <dgm:pt modelId="{30A69290-ED05-794A-B998-16C0B0E970F0}">
      <dgm:prSet/>
      <dgm:spPr/>
      <dgm:t>
        <a:bodyPr/>
        <a:lstStyle/>
        <a:p>
          <a:r>
            <a:rPr lang="en-US" dirty="0"/>
            <a:t>Enforcement discretion for HIPAA requirements in connection with the good faith provision of telehealth during the public health emergency</a:t>
          </a:r>
        </a:p>
      </dgm:t>
    </dgm:pt>
    <dgm:pt modelId="{1BF9A004-3396-3441-BA74-171C377BE1BA}" type="parTrans" cxnId="{B9F6DAEF-6F36-084B-A893-1B895587C7BC}">
      <dgm:prSet/>
      <dgm:spPr/>
      <dgm:t>
        <a:bodyPr/>
        <a:lstStyle/>
        <a:p>
          <a:endParaRPr lang="en-US"/>
        </a:p>
      </dgm:t>
    </dgm:pt>
    <dgm:pt modelId="{7F11CEB7-3254-4E40-8D4D-F1095861268C}" type="sibTrans" cxnId="{B9F6DAEF-6F36-084B-A893-1B895587C7BC}">
      <dgm:prSet/>
      <dgm:spPr/>
      <dgm:t>
        <a:bodyPr/>
        <a:lstStyle/>
        <a:p>
          <a:endParaRPr lang="en-US"/>
        </a:p>
      </dgm:t>
    </dgm:pt>
    <dgm:pt modelId="{9957065E-59CD-0F48-AD1E-E0FB543BC292}">
      <dgm:prSet/>
      <dgm:spPr/>
      <dgm:t>
        <a:bodyPr/>
        <a:lstStyle/>
        <a:p>
          <a:r>
            <a:rPr lang="en-US" dirty="0"/>
            <a:t>Applies to Medicare telehealth services and other virtual services</a:t>
          </a:r>
        </a:p>
      </dgm:t>
    </dgm:pt>
    <dgm:pt modelId="{6841096C-C5D5-B24C-BD6D-62FC9E226B97}" type="parTrans" cxnId="{DAF55E6D-14AC-9E4A-84D9-9D4E4804EBBE}">
      <dgm:prSet/>
      <dgm:spPr/>
      <dgm:t>
        <a:bodyPr/>
        <a:lstStyle/>
        <a:p>
          <a:endParaRPr lang="en-US"/>
        </a:p>
      </dgm:t>
    </dgm:pt>
    <dgm:pt modelId="{74B35C5D-C24B-FD47-AD38-B36AD99A8C03}" type="sibTrans" cxnId="{DAF55E6D-14AC-9E4A-84D9-9D4E4804EBBE}">
      <dgm:prSet/>
      <dgm:spPr/>
      <dgm:t>
        <a:bodyPr/>
        <a:lstStyle/>
        <a:p>
          <a:endParaRPr lang="en-US"/>
        </a:p>
      </dgm:t>
    </dgm:pt>
    <dgm:pt modelId="{7A756AED-AD41-6046-8386-4BC520A897EC}">
      <dgm:prSet/>
      <dgm:spPr/>
      <dgm:t>
        <a:bodyPr/>
        <a:lstStyle/>
        <a:p>
          <a:r>
            <a:rPr lang="en-US" i="1" dirty="0"/>
            <a:t>HHS Office of the Inspector General</a:t>
          </a:r>
        </a:p>
      </dgm:t>
    </dgm:pt>
    <dgm:pt modelId="{57F3F496-0E72-E449-813A-D72F56028DBD}" type="parTrans" cxnId="{41130780-239D-154E-8A95-DAFF3954471C}">
      <dgm:prSet/>
      <dgm:spPr/>
      <dgm:t>
        <a:bodyPr/>
        <a:lstStyle/>
        <a:p>
          <a:endParaRPr lang="en-US"/>
        </a:p>
      </dgm:t>
    </dgm:pt>
    <dgm:pt modelId="{F22736F7-5224-1D49-9CF6-D8FA79032FCA}" type="sibTrans" cxnId="{41130780-239D-154E-8A95-DAFF3954471C}">
      <dgm:prSet/>
      <dgm:spPr/>
      <dgm:t>
        <a:bodyPr/>
        <a:lstStyle/>
        <a:p>
          <a:endParaRPr lang="en-US"/>
        </a:p>
      </dgm:t>
    </dgm:pt>
    <dgm:pt modelId="{7C86804B-BB3C-A148-8F03-05E7E00777CB}">
      <dgm:prSet/>
      <dgm:spPr/>
      <dgm:t>
        <a:bodyPr/>
        <a:lstStyle/>
        <a:p>
          <a:r>
            <a:rPr lang="en-US" dirty="0"/>
            <a:t>Everyday communications technologies like FaceTime or Skype allowed</a:t>
          </a:r>
        </a:p>
      </dgm:t>
    </dgm:pt>
    <dgm:pt modelId="{482989E0-D76F-0644-9489-EC15471E1E18}" type="parTrans" cxnId="{A3D3334A-B5DE-C64F-A31C-F44012FE7E6B}">
      <dgm:prSet/>
      <dgm:spPr/>
      <dgm:t>
        <a:bodyPr/>
        <a:lstStyle/>
        <a:p>
          <a:endParaRPr lang="en-US"/>
        </a:p>
      </dgm:t>
    </dgm:pt>
    <dgm:pt modelId="{9639B548-4943-3049-9983-FF71BAD30DE8}" type="sibTrans" cxnId="{A3D3334A-B5DE-C64F-A31C-F44012FE7E6B}">
      <dgm:prSet/>
      <dgm:spPr/>
      <dgm:t>
        <a:bodyPr/>
        <a:lstStyle/>
        <a:p>
          <a:endParaRPr lang="en-US"/>
        </a:p>
      </dgm:t>
    </dgm:pt>
    <dgm:pt modelId="{FC0E894B-D232-2C45-A37F-7FFA39574301}">
      <dgm:prSet/>
      <dgm:spPr/>
      <dgm:t>
        <a:bodyPr/>
        <a:lstStyle/>
        <a:p>
          <a:r>
            <a:rPr lang="en-US" dirty="0"/>
            <a:t>"Public facing" platforms like Facebook Live, </a:t>
          </a:r>
          <a:r>
            <a:rPr lang="en-US" dirty="0" err="1"/>
            <a:t>TikTok</a:t>
          </a:r>
          <a:r>
            <a:rPr lang="en-US" dirty="0"/>
            <a:t>, and Twitch prohibited</a:t>
          </a:r>
        </a:p>
      </dgm:t>
    </dgm:pt>
    <dgm:pt modelId="{42B9F755-A68B-C94A-8949-D1110D36E7E1}" type="parTrans" cxnId="{A82DAB7B-CA98-4B4A-B852-B36CEDA2FC7A}">
      <dgm:prSet/>
      <dgm:spPr/>
      <dgm:t>
        <a:bodyPr/>
        <a:lstStyle/>
        <a:p>
          <a:endParaRPr lang="en-US"/>
        </a:p>
      </dgm:t>
    </dgm:pt>
    <dgm:pt modelId="{C0C1DB48-352E-0245-984E-31FDD7E24FFF}" type="sibTrans" cxnId="{A82DAB7B-CA98-4B4A-B852-B36CEDA2FC7A}">
      <dgm:prSet/>
      <dgm:spPr/>
      <dgm:t>
        <a:bodyPr/>
        <a:lstStyle/>
        <a:p>
          <a:endParaRPr lang="en-US"/>
        </a:p>
      </dgm:t>
    </dgm:pt>
    <dgm:pt modelId="{8363B9C3-EF24-264B-9E95-755A9D965041}">
      <dgm:prSet/>
      <dgm:spPr/>
      <dgm:t>
        <a:bodyPr/>
        <a:lstStyle/>
        <a:p>
          <a:r>
            <a:rPr lang="en-US" i="1" dirty="0"/>
            <a:t>HHS Office of Civil Rights</a:t>
          </a:r>
        </a:p>
      </dgm:t>
    </dgm:pt>
    <dgm:pt modelId="{1C40F395-4DF4-7343-9D9E-951222B59652}" type="parTrans" cxnId="{2A831D24-85DC-4540-8C00-AB8F5AE9A976}">
      <dgm:prSet/>
      <dgm:spPr/>
      <dgm:t>
        <a:bodyPr/>
        <a:lstStyle/>
        <a:p>
          <a:endParaRPr lang="en-US"/>
        </a:p>
      </dgm:t>
    </dgm:pt>
    <dgm:pt modelId="{B59F8233-77CA-C040-9181-F44892DFE5BF}" type="sibTrans" cxnId="{2A831D24-85DC-4540-8C00-AB8F5AE9A976}">
      <dgm:prSet/>
      <dgm:spPr/>
      <dgm:t>
        <a:bodyPr/>
        <a:lstStyle/>
        <a:p>
          <a:endParaRPr lang="en-US"/>
        </a:p>
      </dgm:t>
    </dgm:pt>
    <dgm:pt modelId="{91ADA9FC-CEC9-6340-A1A5-080D80623192}">
      <dgm:prSet/>
      <dgm:spPr/>
      <dgm:t>
        <a:bodyPr/>
        <a:lstStyle/>
        <a:p>
          <a:r>
            <a:rPr lang="en-US" dirty="0"/>
            <a:t>Reduction or waiver of cost-sharing not mandated</a:t>
          </a:r>
        </a:p>
      </dgm:t>
    </dgm:pt>
    <dgm:pt modelId="{22F4306E-D967-CD41-B844-2DDB638F8B52}" type="parTrans" cxnId="{63DA0262-006B-6948-BE69-DB54630AD274}">
      <dgm:prSet/>
      <dgm:spPr/>
    </dgm:pt>
    <dgm:pt modelId="{4811C757-2ECB-0A43-9DC4-EE115E9E8FA8}" type="sibTrans" cxnId="{63DA0262-006B-6948-BE69-DB54630AD274}">
      <dgm:prSet/>
      <dgm:spPr/>
    </dgm:pt>
    <dgm:pt modelId="{52BA711C-4C69-2949-A6F6-F240C3283879}" type="pres">
      <dgm:prSet presAssocID="{C615B42A-D532-7B4B-8E17-2827B3653712}" presName="linear" presStyleCnt="0">
        <dgm:presLayoutVars>
          <dgm:dir/>
          <dgm:animLvl val="lvl"/>
          <dgm:resizeHandles val="exact"/>
        </dgm:presLayoutVars>
      </dgm:prSet>
      <dgm:spPr/>
      <dgm:t>
        <a:bodyPr/>
        <a:lstStyle/>
        <a:p>
          <a:endParaRPr lang="en-US"/>
        </a:p>
      </dgm:t>
    </dgm:pt>
    <dgm:pt modelId="{9D296D6A-03D0-FD42-9F85-9BC10AF5C1F9}" type="pres">
      <dgm:prSet presAssocID="{F418ADEE-E4DB-EF44-879D-F71A5A232404}" presName="parentLin" presStyleCnt="0"/>
      <dgm:spPr/>
    </dgm:pt>
    <dgm:pt modelId="{E3B91364-338E-D340-B2D7-7561CEBEA792}" type="pres">
      <dgm:prSet presAssocID="{F418ADEE-E4DB-EF44-879D-F71A5A232404}" presName="parentLeftMargin" presStyleLbl="node1" presStyleIdx="0" presStyleCnt="2"/>
      <dgm:spPr/>
      <dgm:t>
        <a:bodyPr/>
        <a:lstStyle/>
        <a:p>
          <a:endParaRPr lang="en-US"/>
        </a:p>
      </dgm:t>
    </dgm:pt>
    <dgm:pt modelId="{2D848BDE-6E94-A043-BC81-6353DF3D4620}" type="pres">
      <dgm:prSet presAssocID="{F418ADEE-E4DB-EF44-879D-F71A5A232404}" presName="parentText" presStyleLbl="node1" presStyleIdx="0" presStyleCnt="2">
        <dgm:presLayoutVars>
          <dgm:chMax val="0"/>
          <dgm:bulletEnabled val="1"/>
        </dgm:presLayoutVars>
      </dgm:prSet>
      <dgm:spPr/>
      <dgm:t>
        <a:bodyPr/>
        <a:lstStyle/>
        <a:p>
          <a:endParaRPr lang="en-US"/>
        </a:p>
      </dgm:t>
    </dgm:pt>
    <dgm:pt modelId="{2BAB2242-398A-AD4F-B8DA-A92FF6575F39}" type="pres">
      <dgm:prSet presAssocID="{F418ADEE-E4DB-EF44-879D-F71A5A232404}" presName="negativeSpace" presStyleCnt="0"/>
      <dgm:spPr/>
    </dgm:pt>
    <dgm:pt modelId="{3F4B411B-7E82-8E44-A1D1-4ED999857578}" type="pres">
      <dgm:prSet presAssocID="{F418ADEE-E4DB-EF44-879D-F71A5A232404}" presName="childText" presStyleLbl="conFgAcc1" presStyleIdx="0" presStyleCnt="2">
        <dgm:presLayoutVars>
          <dgm:bulletEnabled val="1"/>
        </dgm:presLayoutVars>
      </dgm:prSet>
      <dgm:spPr/>
      <dgm:t>
        <a:bodyPr/>
        <a:lstStyle/>
        <a:p>
          <a:endParaRPr lang="en-US"/>
        </a:p>
      </dgm:t>
    </dgm:pt>
    <dgm:pt modelId="{FC1E0402-780F-C54A-89CE-47A3E3F4F652}" type="pres">
      <dgm:prSet presAssocID="{9BAFD19B-518C-7847-8271-F97D3775FDB1}" presName="spaceBetweenRectangles" presStyleCnt="0"/>
      <dgm:spPr/>
    </dgm:pt>
    <dgm:pt modelId="{EA895771-2EF5-CC42-B923-426060C54AA2}" type="pres">
      <dgm:prSet presAssocID="{9BDB8687-EC61-6A41-A605-E741DCBD2548}" presName="parentLin" presStyleCnt="0"/>
      <dgm:spPr/>
    </dgm:pt>
    <dgm:pt modelId="{1C0E99D0-B6F8-224A-A2D3-790FF97C1462}" type="pres">
      <dgm:prSet presAssocID="{9BDB8687-EC61-6A41-A605-E741DCBD2548}" presName="parentLeftMargin" presStyleLbl="node1" presStyleIdx="0" presStyleCnt="2"/>
      <dgm:spPr/>
      <dgm:t>
        <a:bodyPr/>
        <a:lstStyle/>
        <a:p>
          <a:endParaRPr lang="en-US"/>
        </a:p>
      </dgm:t>
    </dgm:pt>
    <dgm:pt modelId="{E8CF90B1-8817-D842-BFFC-8D3D5F521377}" type="pres">
      <dgm:prSet presAssocID="{9BDB8687-EC61-6A41-A605-E741DCBD2548}" presName="parentText" presStyleLbl="node1" presStyleIdx="1" presStyleCnt="2">
        <dgm:presLayoutVars>
          <dgm:chMax val="0"/>
          <dgm:bulletEnabled val="1"/>
        </dgm:presLayoutVars>
      </dgm:prSet>
      <dgm:spPr/>
      <dgm:t>
        <a:bodyPr/>
        <a:lstStyle/>
        <a:p>
          <a:endParaRPr lang="en-US"/>
        </a:p>
      </dgm:t>
    </dgm:pt>
    <dgm:pt modelId="{3F59F7B1-6079-2344-AC4A-8F55218D6B71}" type="pres">
      <dgm:prSet presAssocID="{9BDB8687-EC61-6A41-A605-E741DCBD2548}" presName="negativeSpace" presStyleCnt="0"/>
      <dgm:spPr/>
    </dgm:pt>
    <dgm:pt modelId="{FCB1656A-E1E6-BD47-9DB8-520E46A4F059}" type="pres">
      <dgm:prSet presAssocID="{9BDB8687-EC61-6A41-A605-E741DCBD2548}" presName="childText" presStyleLbl="conFgAcc1" presStyleIdx="1" presStyleCnt="2">
        <dgm:presLayoutVars>
          <dgm:bulletEnabled val="1"/>
        </dgm:presLayoutVars>
      </dgm:prSet>
      <dgm:spPr/>
      <dgm:t>
        <a:bodyPr/>
        <a:lstStyle/>
        <a:p>
          <a:endParaRPr lang="en-US"/>
        </a:p>
      </dgm:t>
    </dgm:pt>
  </dgm:ptLst>
  <dgm:cxnLst>
    <dgm:cxn modelId="{DAF55E6D-14AC-9E4A-84D9-9D4E4804EBBE}" srcId="{F418ADEE-E4DB-EF44-879D-F71A5A232404}" destId="{9957065E-59CD-0F48-AD1E-E0FB543BC292}" srcOrd="1" destOrd="0" parTransId="{6841096C-C5D5-B24C-BD6D-62FC9E226B97}" sibTransId="{74B35C5D-C24B-FD47-AD38-B36AD99A8C03}"/>
    <dgm:cxn modelId="{B3789B03-0301-C248-A319-9176AFE29000}" srcId="{C615B42A-D532-7B4B-8E17-2827B3653712}" destId="{9BDB8687-EC61-6A41-A605-E741DCBD2548}" srcOrd="1" destOrd="0" parTransId="{B1399F46-66DC-B245-A37A-0D70365C4E57}" sibTransId="{F3C3DD27-0C56-D24F-A9AA-A5CF36917DF6}"/>
    <dgm:cxn modelId="{3E20C6BC-D56C-C146-8AE6-D084AE3E4297}" type="presOf" srcId="{C615B42A-D532-7B4B-8E17-2827B3653712}" destId="{52BA711C-4C69-2949-A6F6-F240C3283879}" srcOrd="0" destOrd="0" presId="urn:microsoft.com/office/officeart/2005/8/layout/list1"/>
    <dgm:cxn modelId="{BA23D119-8CD1-8844-A561-509EDF6289B1}" type="presOf" srcId="{30A69290-ED05-794A-B998-16C0B0E970F0}" destId="{FCB1656A-E1E6-BD47-9DB8-520E46A4F059}" srcOrd="0" destOrd="0" presId="urn:microsoft.com/office/officeart/2005/8/layout/list1"/>
    <dgm:cxn modelId="{14155C5E-F46B-A544-B2EA-DECDCBF5FD92}" type="presOf" srcId="{91ADA9FC-CEC9-6340-A1A5-080D80623192}" destId="{3F4B411B-7E82-8E44-A1D1-4ED999857578}" srcOrd="0" destOrd="2" presId="urn:microsoft.com/office/officeart/2005/8/layout/list1"/>
    <dgm:cxn modelId="{DB375A8E-095F-9541-8F43-6EB9D24C0EF8}" type="presOf" srcId="{FC0E894B-D232-2C45-A37F-7FFA39574301}" destId="{FCB1656A-E1E6-BD47-9DB8-520E46A4F059}" srcOrd="0" destOrd="2" presId="urn:microsoft.com/office/officeart/2005/8/layout/list1"/>
    <dgm:cxn modelId="{A3D3334A-B5DE-C64F-A31C-F44012FE7E6B}" srcId="{9BDB8687-EC61-6A41-A605-E741DCBD2548}" destId="{7C86804B-BB3C-A148-8F03-05E7E00777CB}" srcOrd="1" destOrd="0" parTransId="{482989E0-D76F-0644-9489-EC15471E1E18}" sibTransId="{9639B548-4943-3049-9983-FF71BAD30DE8}"/>
    <dgm:cxn modelId="{41130780-239D-154E-8A95-DAFF3954471C}" srcId="{F418ADEE-E4DB-EF44-879D-F71A5A232404}" destId="{7A756AED-AD41-6046-8386-4BC520A897EC}" srcOrd="3" destOrd="0" parTransId="{57F3F496-0E72-E449-813A-D72F56028DBD}" sibTransId="{F22736F7-5224-1D49-9CF6-D8FA79032FCA}"/>
    <dgm:cxn modelId="{90CF4189-008A-F748-9D0D-F6E06E1D2B32}" type="presOf" srcId="{7C86804B-BB3C-A148-8F03-05E7E00777CB}" destId="{FCB1656A-E1E6-BD47-9DB8-520E46A4F059}" srcOrd="0" destOrd="1" presId="urn:microsoft.com/office/officeart/2005/8/layout/list1"/>
    <dgm:cxn modelId="{2A831D24-85DC-4540-8C00-AB8F5AE9A976}" srcId="{9BDB8687-EC61-6A41-A605-E741DCBD2548}" destId="{8363B9C3-EF24-264B-9E95-755A9D965041}" srcOrd="3" destOrd="0" parTransId="{1C40F395-4DF4-7343-9D9E-951222B59652}" sibTransId="{B59F8233-77CA-C040-9181-F44892DFE5BF}"/>
    <dgm:cxn modelId="{A82DAB7B-CA98-4B4A-B852-B36CEDA2FC7A}" srcId="{9BDB8687-EC61-6A41-A605-E741DCBD2548}" destId="{FC0E894B-D232-2C45-A37F-7FFA39574301}" srcOrd="2" destOrd="0" parTransId="{42B9F755-A68B-C94A-8949-D1110D36E7E1}" sibTransId="{C0C1DB48-352E-0245-984E-31FDD7E24FFF}"/>
    <dgm:cxn modelId="{AFA7FF89-1CD4-9449-B7CB-D49087677744}" srcId="{F418ADEE-E4DB-EF44-879D-F71A5A232404}" destId="{A34AE7D5-CB1A-6F4E-8B2C-82FC0FE11292}" srcOrd="0" destOrd="0" parTransId="{E7A81418-9F76-D542-829E-C5EF50E6CEDF}" sibTransId="{6F7D2AFB-107F-6244-95FF-8FFBC0ED3BC8}"/>
    <dgm:cxn modelId="{520F881A-AE0A-0B4F-B5E6-149A30696E01}" type="presOf" srcId="{F418ADEE-E4DB-EF44-879D-F71A5A232404}" destId="{E3B91364-338E-D340-B2D7-7561CEBEA792}" srcOrd="0" destOrd="0" presId="urn:microsoft.com/office/officeart/2005/8/layout/list1"/>
    <dgm:cxn modelId="{2F9DC374-E4D5-404A-997A-10799FE3D2D8}" type="presOf" srcId="{F418ADEE-E4DB-EF44-879D-F71A5A232404}" destId="{2D848BDE-6E94-A043-BC81-6353DF3D4620}" srcOrd="1" destOrd="0" presId="urn:microsoft.com/office/officeart/2005/8/layout/list1"/>
    <dgm:cxn modelId="{A2A4FFF0-385D-2B4C-A8D3-5F4DBF19A2F8}" type="presOf" srcId="{A34AE7D5-CB1A-6F4E-8B2C-82FC0FE11292}" destId="{3F4B411B-7E82-8E44-A1D1-4ED999857578}" srcOrd="0" destOrd="0" presId="urn:microsoft.com/office/officeart/2005/8/layout/list1"/>
    <dgm:cxn modelId="{891A92A4-F6AF-0F45-B35C-401BE7579ADE}" type="presOf" srcId="{8363B9C3-EF24-264B-9E95-755A9D965041}" destId="{FCB1656A-E1E6-BD47-9DB8-520E46A4F059}" srcOrd="0" destOrd="3" presId="urn:microsoft.com/office/officeart/2005/8/layout/list1"/>
    <dgm:cxn modelId="{A1176611-BDEB-EB4B-AC42-8438DAC21D9D}" type="presOf" srcId="{9957065E-59CD-0F48-AD1E-E0FB543BC292}" destId="{3F4B411B-7E82-8E44-A1D1-4ED999857578}" srcOrd="0" destOrd="1" presId="urn:microsoft.com/office/officeart/2005/8/layout/list1"/>
    <dgm:cxn modelId="{0D0EDF69-79EC-ED44-975D-7E31B63047B1}" type="presOf" srcId="{7A756AED-AD41-6046-8386-4BC520A897EC}" destId="{3F4B411B-7E82-8E44-A1D1-4ED999857578}" srcOrd="0" destOrd="3" presId="urn:microsoft.com/office/officeart/2005/8/layout/list1"/>
    <dgm:cxn modelId="{35B1629C-5BE8-E448-B6E3-2F1444E29EE6}" srcId="{C615B42A-D532-7B4B-8E17-2827B3653712}" destId="{F418ADEE-E4DB-EF44-879D-F71A5A232404}" srcOrd="0" destOrd="0" parTransId="{4AE18CCA-3097-C149-80E7-305616A25547}" sibTransId="{9BAFD19B-518C-7847-8271-F97D3775FDB1}"/>
    <dgm:cxn modelId="{B9F6DAEF-6F36-084B-A893-1B895587C7BC}" srcId="{9BDB8687-EC61-6A41-A605-E741DCBD2548}" destId="{30A69290-ED05-794A-B998-16C0B0E970F0}" srcOrd="0" destOrd="0" parTransId="{1BF9A004-3396-3441-BA74-171C377BE1BA}" sibTransId="{7F11CEB7-3254-4E40-8D4D-F1095861268C}"/>
    <dgm:cxn modelId="{9377DC46-BDFD-7F4A-A92E-7C809694A775}" type="presOf" srcId="{9BDB8687-EC61-6A41-A605-E741DCBD2548}" destId="{1C0E99D0-B6F8-224A-A2D3-790FF97C1462}" srcOrd="0" destOrd="0" presId="urn:microsoft.com/office/officeart/2005/8/layout/list1"/>
    <dgm:cxn modelId="{30F568E7-AF1C-CC46-811A-728C5C05EDED}" type="presOf" srcId="{9BDB8687-EC61-6A41-A605-E741DCBD2548}" destId="{E8CF90B1-8817-D842-BFFC-8D3D5F521377}" srcOrd="1" destOrd="0" presId="urn:microsoft.com/office/officeart/2005/8/layout/list1"/>
    <dgm:cxn modelId="{63DA0262-006B-6948-BE69-DB54630AD274}" srcId="{F418ADEE-E4DB-EF44-879D-F71A5A232404}" destId="{91ADA9FC-CEC9-6340-A1A5-080D80623192}" srcOrd="2" destOrd="0" parTransId="{22F4306E-D967-CD41-B844-2DDB638F8B52}" sibTransId="{4811C757-2ECB-0A43-9DC4-EE115E9E8FA8}"/>
    <dgm:cxn modelId="{F59DA9FC-CFF2-1041-B797-FF3CB6EFF798}" type="presParOf" srcId="{52BA711C-4C69-2949-A6F6-F240C3283879}" destId="{9D296D6A-03D0-FD42-9F85-9BC10AF5C1F9}" srcOrd="0" destOrd="0" presId="urn:microsoft.com/office/officeart/2005/8/layout/list1"/>
    <dgm:cxn modelId="{31D6C927-E0A7-0240-ADA2-A456F60415D2}" type="presParOf" srcId="{9D296D6A-03D0-FD42-9F85-9BC10AF5C1F9}" destId="{E3B91364-338E-D340-B2D7-7561CEBEA792}" srcOrd="0" destOrd="0" presId="urn:microsoft.com/office/officeart/2005/8/layout/list1"/>
    <dgm:cxn modelId="{DBAEE6DC-8413-A049-B1F6-1350D7F89F8B}" type="presParOf" srcId="{9D296D6A-03D0-FD42-9F85-9BC10AF5C1F9}" destId="{2D848BDE-6E94-A043-BC81-6353DF3D4620}" srcOrd="1" destOrd="0" presId="urn:microsoft.com/office/officeart/2005/8/layout/list1"/>
    <dgm:cxn modelId="{80B3BB08-2168-7148-A487-6FD0D63E1545}" type="presParOf" srcId="{52BA711C-4C69-2949-A6F6-F240C3283879}" destId="{2BAB2242-398A-AD4F-B8DA-A92FF6575F39}" srcOrd="1" destOrd="0" presId="urn:microsoft.com/office/officeart/2005/8/layout/list1"/>
    <dgm:cxn modelId="{CEC70361-1FDD-4643-B2A7-E62EDC0E4E36}" type="presParOf" srcId="{52BA711C-4C69-2949-A6F6-F240C3283879}" destId="{3F4B411B-7E82-8E44-A1D1-4ED999857578}" srcOrd="2" destOrd="0" presId="urn:microsoft.com/office/officeart/2005/8/layout/list1"/>
    <dgm:cxn modelId="{EE651461-5262-7643-B873-B805646AE63B}" type="presParOf" srcId="{52BA711C-4C69-2949-A6F6-F240C3283879}" destId="{FC1E0402-780F-C54A-89CE-47A3E3F4F652}" srcOrd="3" destOrd="0" presId="urn:microsoft.com/office/officeart/2005/8/layout/list1"/>
    <dgm:cxn modelId="{FAA004BA-C297-454C-910B-C713DAC82EAB}" type="presParOf" srcId="{52BA711C-4C69-2949-A6F6-F240C3283879}" destId="{EA895771-2EF5-CC42-B923-426060C54AA2}" srcOrd="4" destOrd="0" presId="urn:microsoft.com/office/officeart/2005/8/layout/list1"/>
    <dgm:cxn modelId="{6A7C1001-FD18-C241-8A75-09769A4C81B3}" type="presParOf" srcId="{EA895771-2EF5-CC42-B923-426060C54AA2}" destId="{1C0E99D0-B6F8-224A-A2D3-790FF97C1462}" srcOrd="0" destOrd="0" presId="urn:microsoft.com/office/officeart/2005/8/layout/list1"/>
    <dgm:cxn modelId="{8D6D71EF-3A7D-2045-8E9B-0DC04092E7A4}" type="presParOf" srcId="{EA895771-2EF5-CC42-B923-426060C54AA2}" destId="{E8CF90B1-8817-D842-BFFC-8D3D5F521377}" srcOrd="1" destOrd="0" presId="urn:microsoft.com/office/officeart/2005/8/layout/list1"/>
    <dgm:cxn modelId="{53F3669B-164F-C14D-B768-672C65461EEA}" type="presParOf" srcId="{52BA711C-4C69-2949-A6F6-F240C3283879}" destId="{3F59F7B1-6079-2344-AC4A-8F55218D6B71}" srcOrd="5" destOrd="0" presId="urn:microsoft.com/office/officeart/2005/8/layout/list1"/>
    <dgm:cxn modelId="{09978F88-383E-2E44-8BD9-4F5A63E9B3E0}" type="presParOf" srcId="{52BA711C-4C69-2949-A6F6-F240C3283879}" destId="{FCB1656A-E1E6-BD47-9DB8-520E46A4F059}"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7FF7E-316A-924B-A10F-568399D06C05}">
      <dsp:nvSpPr>
        <dsp:cNvPr id="0" name=""/>
        <dsp:cNvSpPr/>
      </dsp:nvSpPr>
      <dsp:spPr>
        <a:xfrm>
          <a:off x="841511" y="2046"/>
          <a:ext cx="1690389" cy="845194"/>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kern="1200" dirty="0"/>
            <a:t>Telehealth</a:t>
          </a:r>
        </a:p>
      </dsp:txBody>
      <dsp:txXfrm>
        <a:off x="866266" y="26801"/>
        <a:ext cx="1640879" cy="795684"/>
      </dsp:txXfrm>
    </dsp:sp>
    <dsp:sp modelId="{ED39A9DF-8B43-2C46-B960-F26AD83B2D9F}">
      <dsp:nvSpPr>
        <dsp:cNvPr id="0" name=""/>
        <dsp:cNvSpPr/>
      </dsp:nvSpPr>
      <dsp:spPr>
        <a:xfrm>
          <a:off x="1010550" y="847241"/>
          <a:ext cx="169038" cy="633896"/>
        </a:xfrm>
        <a:custGeom>
          <a:avLst/>
          <a:gdLst/>
          <a:ahLst/>
          <a:cxnLst/>
          <a:rect l="0" t="0" r="0" b="0"/>
          <a:pathLst>
            <a:path>
              <a:moveTo>
                <a:pt x="0" y="0"/>
              </a:moveTo>
              <a:lnTo>
                <a:pt x="0" y="633896"/>
              </a:lnTo>
              <a:lnTo>
                <a:pt x="169038" y="633896"/>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4CAB363-16BC-0742-9A8F-1B996EE9928E}">
      <dsp:nvSpPr>
        <dsp:cNvPr id="0" name=""/>
        <dsp:cNvSpPr/>
      </dsp:nvSpPr>
      <dsp:spPr>
        <a:xfrm>
          <a:off x="1179589" y="1058540"/>
          <a:ext cx="1352311" cy="845194"/>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n-US" sz="1100" kern="1200" dirty="0"/>
            <a:t>Services usually furnished in-person</a:t>
          </a:r>
        </a:p>
      </dsp:txBody>
      <dsp:txXfrm>
        <a:off x="1204344" y="1083295"/>
        <a:ext cx="1302801" cy="795684"/>
      </dsp:txXfrm>
    </dsp:sp>
    <dsp:sp modelId="{94F14864-A1D4-D647-80D1-77618A17603E}">
      <dsp:nvSpPr>
        <dsp:cNvPr id="0" name=""/>
        <dsp:cNvSpPr/>
      </dsp:nvSpPr>
      <dsp:spPr>
        <a:xfrm>
          <a:off x="1010550" y="847241"/>
          <a:ext cx="169038" cy="1690389"/>
        </a:xfrm>
        <a:custGeom>
          <a:avLst/>
          <a:gdLst/>
          <a:ahLst/>
          <a:cxnLst/>
          <a:rect l="0" t="0" r="0" b="0"/>
          <a:pathLst>
            <a:path>
              <a:moveTo>
                <a:pt x="0" y="0"/>
              </a:moveTo>
              <a:lnTo>
                <a:pt x="0" y="1690389"/>
              </a:lnTo>
              <a:lnTo>
                <a:pt x="169038" y="1690389"/>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7772A8-7563-E843-BF2D-733C38AC6DC6}">
      <dsp:nvSpPr>
        <dsp:cNvPr id="0" name=""/>
        <dsp:cNvSpPr/>
      </dsp:nvSpPr>
      <dsp:spPr>
        <a:xfrm>
          <a:off x="1179589" y="2115033"/>
          <a:ext cx="1352311" cy="845194"/>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n-US" sz="1100" kern="1200" dirty="0"/>
            <a:t>Services on the </a:t>
          </a:r>
          <a:r>
            <a:rPr lang="en-US" sz="1100" kern="1200" dirty="0">
              <a:hlinkClick xmlns:r="http://schemas.openxmlformats.org/officeDocument/2006/relationships" r:id="rId1"/>
            </a:rPr>
            <a:t>Medicare Telehealth Services List</a:t>
          </a:r>
          <a:endParaRPr lang="en-US" sz="1100" kern="1200" dirty="0"/>
        </a:p>
      </dsp:txBody>
      <dsp:txXfrm>
        <a:off x="1204344" y="2139788"/>
        <a:ext cx="1302801" cy="795684"/>
      </dsp:txXfrm>
    </dsp:sp>
    <dsp:sp modelId="{2610633D-8213-6B41-9248-3DDD1063682F}">
      <dsp:nvSpPr>
        <dsp:cNvPr id="0" name=""/>
        <dsp:cNvSpPr/>
      </dsp:nvSpPr>
      <dsp:spPr>
        <a:xfrm>
          <a:off x="2954498" y="2046"/>
          <a:ext cx="1690389" cy="845194"/>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kern="1200" dirty="0"/>
            <a:t>Other Virtual Services</a:t>
          </a:r>
        </a:p>
      </dsp:txBody>
      <dsp:txXfrm>
        <a:off x="2979253" y="26801"/>
        <a:ext cx="1640879" cy="795684"/>
      </dsp:txXfrm>
    </dsp:sp>
    <dsp:sp modelId="{12153534-772F-E04C-9E68-3B4070061D1C}">
      <dsp:nvSpPr>
        <dsp:cNvPr id="0" name=""/>
        <dsp:cNvSpPr/>
      </dsp:nvSpPr>
      <dsp:spPr>
        <a:xfrm>
          <a:off x="3123537" y="847241"/>
          <a:ext cx="169038" cy="633896"/>
        </a:xfrm>
        <a:custGeom>
          <a:avLst/>
          <a:gdLst/>
          <a:ahLst/>
          <a:cxnLst/>
          <a:rect l="0" t="0" r="0" b="0"/>
          <a:pathLst>
            <a:path>
              <a:moveTo>
                <a:pt x="0" y="0"/>
              </a:moveTo>
              <a:lnTo>
                <a:pt x="0" y="633896"/>
              </a:lnTo>
              <a:lnTo>
                <a:pt x="169038" y="633896"/>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47CD5D-B102-6147-8010-C99BBBBF9AE3}">
      <dsp:nvSpPr>
        <dsp:cNvPr id="0" name=""/>
        <dsp:cNvSpPr/>
      </dsp:nvSpPr>
      <dsp:spPr>
        <a:xfrm>
          <a:off x="3292576" y="1058540"/>
          <a:ext cx="1352311" cy="845194"/>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n-US" sz="1100" kern="1200" dirty="0"/>
            <a:t>Services typically furnished using communication technology</a:t>
          </a:r>
        </a:p>
      </dsp:txBody>
      <dsp:txXfrm>
        <a:off x="3317331" y="1083295"/>
        <a:ext cx="1302801" cy="795684"/>
      </dsp:txXfrm>
    </dsp:sp>
    <dsp:sp modelId="{4964825C-875C-8744-9BE0-F6E2D9ED4943}">
      <dsp:nvSpPr>
        <dsp:cNvPr id="0" name=""/>
        <dsp:cNvSpPr/>
      </dsp:nvSpPr>
      <dsp:spPr>
        <a:xfrm>
          <a:off x="3123537" y="847241"/>
          <a:ext cx="169038" cy="1690389"/>
        </a:xfrm>
        <a:custGeom>
          <a:avLst/>
          <a:gdLst/>
          <a:ahLst/>
          <a:cxnLst/>
          <a:rect l="0" t="0" r="0" b="0"/>
          <a:pathLst>
            <a:path>
              <a:moveTo>
                <a:pt x="0" y="0"/>
              </a:moveTo>
              <a:lnTo>
                <a:pt x="0" y="1690389"/>
              </a:lnTo>
              <a:lnTo>
                <a:pt x="169038" y="1690389"/>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D4A5D8-BA3B-4742-A414-3F0AF9EEB4C7}">
      <dsp:nvSpPr>
        <dsp:cNvPr id="0" name=""/>
        <dsp:cNvSpPr/>
      </dsp:nvSpPr>
      <dsp:spPr>
        <a:xfrm>
          <a:off x="3292576" y="2115033"/>
          <a:ext cx="1352311" cy="845194"/>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n-US" sz="1100" kern="1200" dirty="0"/>
            <a:t>Services like virtual check-ins; remote evaluation of patient images/videos; online assessments</a:t>
          </a:r>
        </a:p>
      </dsp:txBody>
      <dsp:txXfrm>
        <a:off x="3317331" y="2139788"/>
        <a:ext cx="1302801" cy="7956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4B411B-7E82-8E44-A1D1-4ED999857578}">
      <dsp:nvSpPr>
        <dsp:cNvPr id="0" name=""/>
        <dsp:cNvSpPr/>
      </dsp:nvSpPr>
      <dsp:spPr>
        <a:xfrm>
          <a:off x="0" y="208149"/>
          <a:ext cx="6096000" cy="1499400"/>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3117" tIns="291592" rIns="473117"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No enforcement of requirements to collect cost-sharing for telehealth visits, allowing for reduction or waiver of cost-sharing</a:t>
          </a:r>
        </a:p>
        <a:p>
          <a:pPr marL="114300" lvl="1" indent="-114300" algn="l" defTabSz="622300">
            <a:lnSpc>
              <a:spcPct val="90000"/>
            </a:lnSpc>
            <a:spcBef>
              <a:spcPct val="0"/>
            </a:spcBef>
            <a:spcAft>
              <a:spcPct val="15000"/>
            </a:spcAft>
            <a:buChar char="••"/>
          </a:pPr>
          <a:r>
            <a:rPr lang="en-US" sz="1400" kern="1200" dirty="0"/>
            <a:t>Applies to Medicare telehealth services and other virtual services</a:t>
          </a:r>
        </a:p>
        <a:p>
          <a:pPr marL="114300" lvl="1" indent="-114300" algn="l" defTabSz="622300">
            <a:lnSpc>
              <a:spcPct val="90000"/>
            </a:lnSpc>
            <a:spcBef>
              <a:spcPct val="0"/>
            </a:spcBef>
            <a:spcAft>
              <a:spcPct val="15000"/>
            </a:spcAft>
            <a:buChar char="••"/>
          </a:pPr>
          <a:r>
            <a:rPr lang="en-US" sz="1400" kern="1200" dirty="0"/>
            <a:t>Reduction or waiver of cost-sharing not mandated</a:t>
          </a:r>
        </a:p>
        <a:p>
          <a:pPr marL="114300" lvl="1" indent="-114300" algn="l" defTabSz="622300">
            <a:lnSpc>
              <a:spcPct val="90000"/>
            </a:lnSpc>
            <a:spcBef>
              <a:spcPct val="0"/>
            </a:spcBef>
            <a:spcAft>
              <a:spcPct val="15000"/>
            </a:spcAft>
            <a:buChar char="••"/>
          </a:pPr>
          <a:r>
            <a:rPr lang="en-US" sz="1400" i="1" kern="1200" dirty="0"/>
            <a:t>HHS Office of the Inspector General</a:t>
          </a:r>
        </a:p>
      </dsp:txBody>
      <dsp:txXfrm>
        <a:off x="0" y="208149"/>
        <a:ext cx="6096000" cy="1499400"/>
      </dsp:txXfrm>
    </dsp:sp>
    <dsp:sp modelId="{2D848BDE-6E94-A043-BC81-6353DF3D4620}">
      <dsp:nvSpPr>
        <dsp:cNvPr id="0" name=""/>
        <dsp:cNvSpPr/>
      </dsp:nvSpPr>
      <dsp:spPr>
        <a:xfrm>
          <a:off x="304800" y="1509"/>
          <a:ext cx="4267200" cy="41328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622300">
            <a:lnSpc>
              <a:spcPct val="90000"/>
            </a:lnSpc>
            <a:spcBef>
              <a:spcPct val="0"/>
            </a:spcBef>
            <a:spcAft>
              <a:spcPct val="35000"/>
            </a:spcAft>
          </a:pPr>
          <a:r>
            <a:rPr lang="en-US" sz="1400" b="1" kern="1200" dirty="0"/>
            <a:t>Cost Sharing</a:t>
          </a:r>
        </a:p>
      </dsp:txBody>
      <dsp:txXfrm>
        <a:off x="324975" y="21684"/>
        <a:ext cx="4226850" cy="372930"/>
      </dsp:txXfrm>
    </dsp:sp>
    <dsp:sp modelId="{FCB1656A-E1E6-BD47-9DB8-520E46A4F059}">
      <dsp:nvSpPr>
        <dsp:cNvPr id="0" name=""/>
        <dsp:cNvSpPr/>
      </dsp:nvSpPr>
      <dsp:spPr>
        <a:xfrm>
          <a:off x="0" y="1989789"/>
          <a:ext cx="6096000" cy="2072700"/>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3117" tIns="291592" rIns="473117"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Enforcement discretion for HIPAA requirements in connection with the good faith provision of telehealth during the public health emergency</a:t>
          </a:r>
        </a:p>
        <a:p>
          <a:pPr marL="114300" lvl="1" indent="-114300" algn="l" defTabSz="622300">
            <a:lnSpc>
              <a:spcPct val="90000"/>
            </a:lnSpc>
            <a:spcBef>
              <a:spcPct val="0"/>
            </a:spcBef>
            <a:spcAft>
              <a:spcPct val="15000"/>
            </a:spcAft>
            <a:buChar char="••"/>
          </a:pPr>
          <a:r>
            <a:rPr lang="en-US" sz="1400" kern="1200" dirty="0"/>
            <a:t>Everyday communications technologies like FaceTime or Skype allowed</a:t>
          </a:r>
        </a:p>
        <a:p>
          <a:pPr marL="114300" lvl="1" indent="-114300" algn="l" defTabSz="622300">
            <a:lnSpc>
              <a:spcPct val="90000"/>
            </a:lnSpc>
            <a:spcBef>
              <a:spcPct val="0"/>
            </a:spcBef>
            <a:spcAft>
              <a:spcPct val="15000"/>
            </a:spcAft>
            <a:buChar char="••"/>
          </a:pPr>
          <a:r>
            <a:rPr lang="en-US" sz="1400" kern="1200" dirty="0"/>
            <a:t>"Public facing" platforms like Facebook Live, </a:t>
          </a:r>
          <a:r>
            <a:rPr lang="en-US" sz="1400" kern="1200" dirty="0" err="1"/>
            <a:t>TikTok</a:t>
          </a:r>
          <a:r>
            <a:rPr lang="en-US" sz="1400" kern="1200" dirty="0"/>
            <a:t>, and Twitch prohibited</a:t>
          </a:r>
        </a:p>
        <a:p>
          <a:pPr marL="114300" lvl="1" indent="-114300" algn="l" defTabSz="622300">
            <a:lnSpc>
              <a:spcPct val="90000"/>
            </a:lnSpc>
            <a:spcBef>
              <a:spcPct val="0"/>
            </a:spcBef>
            <a:spcAft>
              <a:spcPct val="15000"/>
            </a:spcAft>
            <a:buChar char="••"/>
          </a:pPr>
          <a:r>
            <a:rPr lang="en-US" sz="1400" i="1" kern="1200" dirty="0"/>
            <a:t>HHS Office of Civil Rights</a:t>
          </a:r>
        </a:p>
      </dsp:txBody>
      <dsp:txXfrm>
        <a:off x="0" y="1989789"/>
        <a:ext cx="6096000" cy="2072700"/>
      </dsp:txXfrm>
    </dsp:sp>
    <dsp:sp modelId="{E8CF90B1-8817-D842-BFFC-8D3D5F521377}">
      <dsp:nvSpPr>
        <dsp:cNvPr id="0" name=""/>
        <dsp:cNvSpPr/>
      </dsp:nvSpPr>
      <dsp:spPr>
        <a:xfrm>
          <a:off x="304800" y="1783150"/>
          <a:ext cx="4267200" cy="41328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622300">
            <a:lnSpc>
              <a:spcPct val="90000"/>
            </a:lnSpc>
            <a:spcBef>
              <a:spcPct val="0"/>
            </a:spcBef>
            <a:spcAft>
              <a:spcPct val="35000"/>
            </a:spcAft>
          </a:pPr>
          <a:r>
            <a:rPr lang="en-US" sz="1400" b="1" kern="1200" dirty="0"/>
            <a:t>HIPAA Privacy, Security, and Breach Notification</a:t>
          </a:r>
        </a:p>
      </dsp:txBody>
      <dsp:txXfrm>
        <a:off x="324975" y="1803325"/>
        <a:ext cx="4226850" cy="37293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517009-C031-4F65-BF93-448E4A825F4B}" type="datetimeFigureOut">
              <a:rPr lang="en-US" smtClean="0"/>
              <a:t>4/14/2020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565167-BCEB-4A33-BCEE-396F4B7DBA1F}" type="slidenum">
              <a:rPr lang="en-US" smtClean="0"/>
              <a:t>‹#›</a:t>
            </a:fld>
            <a:endParaRPr lang="en-US"/>
          </a:p>
        </p:txBody>
      </p:sp>
    </p:spTree>
    <p:extLst>
      <p:ext uri="{BB962C8B-B14F-4D97-AF65-F5344CB8AC3E}">
        <p14:creationId xmlns:p14="http://schemas.microsoft.com/office/powerpoint/2010/main" val="3373558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0320C5-DA91-2E40-9C15-9A610B21E07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5988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0320C5-DA91-2E40-9C15-9A610B21E07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2298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0320C5-DA91-2E40-9C15-9A610B21E07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4432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0320C5-DA91-2E40-9C15-9A610B21E07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4264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0320C5-DA91-2E40-9C15-9A610B21E07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7584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0320C5-DA91-2E40-9C15-9A610B21E07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1574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0320C5-DA91-2E40-9C15-9A610B21E07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2674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0320C5-DA91-2E40-9C15-9A610B21E07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516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0320C5-DA91-2E40-9C15-9A610B21E07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8171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0320C5-DA91-2E40-9C15-9A610B21E07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0833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0320C5-DA91-2E40-9C15-9A610B21E07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7846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0320C5-DA91-2E40-9C15-9A610B21E07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3952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AFD3BE4-4350-48F2-8271-C676AF439D4E}" type="datetimeFigureOut">
              <a:rPr lang="en-US" smtClean="0"/>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88BC0F-AEED-476B-9FFD-52072FB2BA91}" type="slidenum">
              <a:rPr lang="en-US" smtClean="0"/>
              <a:t>‹#›</a:t>
            </a:fld>
            <a:endParaRPr lang="en-US"/>
          </a:p>
        </p:txBody>
      </p:sp>
    </p:spTree>
    <p:extLst>
      <p:ext uri="{BB962C8B-B14F-4D97-AF65-F5344CB8AC3E}">
        <p14:creationId xmlns:p14="http://schemas.microsoft.com/office/powerpoint/2010/main" val="2949167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FD3BE4-4350-48F2-8271-C676AF439D4E}" type="datetimeFigureOut">
              <a:rPr lang="en-US" smtClean="0"/>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88BC0F-AEED-476B-9FFD-52072FB2BA91}" type="slidenum">
              <a:rPr lang="en-US" smtClean="0"/>
              <a:t>‹#›</a:t>
            </a:fld>
            <a:endParaRPr lang="en-US"/>
          </a:p>
        </p:txBody>
      </p:sp>
    </p:spTree>
    <p:extLst>
      <p:ext uri="{BB962C8B-B14F-4D97-AF65-F5344CB8AC3E}">
        <p14:creationId xmlns:p14="http://schemas.microsoft.com/office/powerpoint/2010/main" val="3643971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FD3BE4-4350-48F2-8271-C676AF439D4E}" type="datetimeFigureOut">
              <a:rPr lang="en-US" smtClean="0"/>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88BC0F-AEED-476B-9FFD-52072FB2BA91}" type="slidenum">
              <a:rPr lang="en-US" smtClean="0"/>
              <a:t>‹#›</a:t>
            </a:fld>
            <a:endParaRPr lang="en-US"/>
          </a:p>
        </p:txBody>
      </p:sp>
    </p:spTree>
    <p:extLst>
      <p:ext uri="{BB962C8B-B14F-4D97-AF65-F5344CB8AC3E}">
        <p14:creationId xmlns:p14="http://schemas.microsoft.com/office/powerpoint/2010/main" val="2953797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C41474C-FBD6-45D5-8FA1-27FCE002DC48}" type="datetimeFigureOut">
              <a:rPr lang="en-US"/>
              <a:pPr>
                <a:defRPr/>
              </a:pPr>
              <a:t>4/14/2020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EDA593-519E-48B3-A90E-37EF16C055F0}" type="slidenum">
              <a:rPr lang="en-US"/>
              <a:pPr>
                <a:defRPr/>
              </a:pPr>
              <a:t>‹#›</a:t>
            </a:fld>
            <a:endParaRPr lang="en-US" dirty="0"/>
          </a:p>
        </p:txBody>
      </p:sp>
      <p:pic>
        <p:nvPicPr>
          <p:cNvPr id="26" name="Pictur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23428" y="4538662"/>
            <a:ext cx="1268780" cy="713689"/>
          </a:xfrm>
          <a:prstGeom prst="rect">
            <a:avLst/>
          </a:prstGeom>
        </p:spPr>
      </p:pic>
    </p:spTree>
    <p:extLst>
      <p:ext uri="{BB962C8B-B14F-4D97-AF65-F5344CB8AC3E}">
        <p14:creationId xmlns:p14="http://schemas.microsoft.com/office/powerpoint/2010/main" val="42510681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44167" r="48571"/>
          <a:stretch/>
        </p:blipFill>
        <p:spPr>
          <a:xfrm>
            <a:off x="1" y="0"/>
            <a:ext cx="664028" cy="5143500"/>
          </a:xfrm>
          <a:prstGeom prst="rect">
            <a:avLst/>
          </a:prstGeom>
        </p:spPr>
      </p:pic>
      <p:sp>
        <p:nvSpPr>
          <p:cNvPr id="2" name="Title 1"/>
          <p:cNvSpPr>
            <a:spLocks noGrp="1"/>
          </p:cNvSpPr>
          <p:nvPr>
            <p:ph type="title"/>
          </p:nvPr>
        </p:nvSpPr>
        <p:spPr>
          <a:xfrm>
            <a:off x="968827" y="273844"/>
            <a:ext cx="7761515" cy="994172"/>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968827" y="1369219"/>
            <a:ext cx="7761515" cy="3263504"/>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966105" y="4767263"/>
            <a:ext cx="2057400" cy="273844"/>
          </a:xfrm>
        </p:spPr>
        <p:txBody>
          <a:bodyPr/>
          <a:lstStyle>
            <a:lvl1pPr>
              <a:defRPr/>
            </a:lvl1pPr>
          </a:lstStyle>
          <a:p>
            <a:pPr>
              <a:defRPr/>
            </a:pPr>
            <a:fld id="{F1909970-73F9-446C-BD77-CD2D13A15DE1}" type="datetimeFigureOut">
              <a:rPr lang="en-US"/>
              <a:pPr>
                <a:defRPr/>
              </a:pPr>
              <a:t>4/14/2020</a:t>
            </a:fld>
            <a:endParaRPr lang="en-US"/>
          </a:p>
        </p:txBody>
      </p:sp>
      <p:sp>
        <p:nvSpPr>
          <p:cNvPr id="5" name="Footer Placeholder 4"/>
          <p:cNvSpPr>
            <a:spLocks noGrp="1"/>
          </p:cNvSpPr>
          <p:nvPr>
            <p:ph type="ftr" sz="quarter" idx="11"/>
          </p:nvPr>
        </p:nvSpPr>
        <p:spPr>
          <a:xfrm>
            <a:off x="3366405" y="4767263"/>
            <a:ext cx="3086100" cy="273844"/>
          </a:xfr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163286" y="4767263"/>
            <a:ext cx="357301" cy="273844"/>
          </a:xfrm>
        </p:spPr>
        <p:txBody>
          <a:bodyPr/>
          <a:lstStyle>
            <a:lvl1pPr algn="ctr">
              <a:defRPr/>
            </a:lvl1pPr>
          </a:lstStyle>
          <a:p>
            <a:pPr>
              <a:defRPr/>
            </a:pPr>
            <a:fld id="{0D9CAF8B-BFD3-437D-9A44-D1FFCCC4E9A1}" type="slidenum">
              <a:rPr lang="en-US" smtClean="0"/>
              <a:pPr>
                <a:defRPr/>
              </a:pPr>
              <a:t>‹#›</a:t>
            </a:fld>
            <a:endParaRPr lang="en-US" dirty="0"/>
          </a:p>
        </p:txBody>
      </p:sp>
    </p:spTree>
    <p:extLst>
      <p:ext uri="{BB962C8B-B14F-4D97-AF65-F5344CB8AC3E}">
        <p14:creationId xmlns:p14="http://schemas.microsoft.com/office/powerpoint/2010/main" val="1203486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44167" r="48571"/>
          <a:stretch/>
        </p:blipFill>
        <p:spPr>
          <a:xfrm>
            <a:off x="1" y="0"/>
            <a:ext cx="664028" cy="5143500"/>
          </a:xfrm>
          <a:prstGeom prst="rect">
            <a:avLst/>
          </a:prstGeom>
        </p:spPr>
      </p:pic>
      <p:sp>
        <p:nvSpPr>
          <p:cNvPr id="2" name="Title 1"/>
          <p:cNvSpPr>
            <a:spLocks noGrp="1"/>
          </p:cNvSpPr>
          <p:nvPr>
            <p:ph type="title"/>
          </p:nvPr>
        </p:nvSpPr>
        <p:spPr>
          <a:xfrm>
            <a:off x="950459"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950459"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955223" y="4767263"/>
            <a:ext cx="2057400" cy="273844"/>
          </a:xfrm>
        </p:spPr>
        <p:txBody>
          <a:bodyPr/>
          <a:lstStyle>
            <a:lvl1pPr>
              <a:defRPr/>
            </a:lvl1pPr>
          </a:lstStyle>
          <a:p>
            <a:pPr>
              <a:defRPr/>
            </a:pPr>
            <a:fld id="{8C8F7507-2BAC-4FA8-82DA-74BB5E96309B}" type="datetimeFigureOut">
              <a:rPr lang="en-US"/>
              <a:pPr>
                <a:defRPr/>
              </a:pPr>
              <a:t>4/14/2020</a:t>
            </a:fld>
            <a:endParaRPr lang="en-US"/>
          </a:p>
        </p:txBody>
      </p:sp>
      <p:sp>
        <p:nvSpPr>
          <p:cNvPr id="5" name="Footer Placeholder 4"/>
          <p:cNvSpPr>
            <a:spLocks noGrp="1"/>
          </p:cNvSpPr>
          <p:nvPr>
            <p:ph type="ftr" sz="quarter" idx="11"/>
          </p:nvPr>
        </p:nvSpPr>
        <p:spPr>
          <a:xfrm>
            <a:off x="3355523" y="4767263"/>
            <a:ext cx="3086100" cy="273844"/>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121938" y="4767263"/>
            <a:ext cx="400576" cy="273844"/>
          </a:xfrm>
        </p:spPr>
        <p:txBody>
          <a:bodyPr/>
          <a:lstStyle>
            <a:lvl1pPr algn="ctr">
              <a:defRPr/>
            </a:lvl1pPr>
          </a:lstStyle>
          <a:p>
            <a:pPr>
              <a:defRPr/>
            </a:pPr>
            <a:fld id="{31019327-8571-4FD4-B685-97E3C63EAAA1}" type="slidenum">
              <a:rPr lang="en-US" smtClean="0"/>
              <a:pPr>
                <a:defRPr/>
              </a:pPr>
              <a:t>‹#›</a:t>
            </a:fld>
            <a:endParaRPr lang="en-US"/>
          </a:p>
        </p:txBody>
      </p:sp>
    </p:spTree>
    <p:extLst>
      <p:ext uri="{BB962C8B-B14F-4D97-AF65-F5344CB8AC3E}">
        <p14:creationId xmlns:p14="http://schemas.microsoft.com/office/powerpoint/2010/main" val="16185310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44167" r="48571"/>
          <a:stretch/>
        </p:blipFill>
        <p:spPr>
          <a:xfrm>
            <a:off x="1" y="0"/>
            <a:ext cx="664028" cy="5143500"/>
          </a:xfrm>
          <a:prstGeom prst="rect">
            <a:avLst/>
          </a:prstGeom>
        </p:spPr>
      </p:pic>
      <p:sp>
        <p:nvSpPr>
          <p:cNvPr id="2" name="Title 1"/>
          <p:cNvSpPr>
            <a:spLocks noGrp="1"/>
          </p:cNvSpPr>
          <p:nvPr>
            <p:ph type="title"/>
          </p:nvPr>
        </p:nvSpPr>
        <p:spPr>
          <a:xfrm>
            <a:off x="966107" y="273844"/>
            <a:ext cx="7886700" cy="994172"/>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66107"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66607"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966107" y="4767263"/>
            <a:ext cx="2057400" cy="273844"/>
          </a:xfrm>
        </p:spPr>
        <p:txBody>
          <a:bodyPr/>
          <a:lstStyle>
            <a:lvl1pPr>
              <a:defRPr/>
            </a:lvl1pPr>
          </a:lstStyle>
          <a:p>
            <a:pPr>
              <a:defRPr/>
            </a:pPr>
            <a:fld id="{073CBF0F-E18E-4500-9427-D8405A186D03}" type="datetimeFigureOut">
              <a:rPr lang="en-US"/>
              <a:pPr>
                <a:defRPr/>
              </a:pPr>
              <a:t>4/14/2020</a:t>
            </a:fld>
            <a:endParaRPr lang="en-US"/>
          </a:p>
        </p:txBody>
      </p:sp>
      <p:sp>
        <p:nvSpPr>
          <p:cNvPr id="6" name="Footer Placeholder 4"/>
          <p:cNvSpPr>
            <a:spLocks noGrp="1"/>
          </p:cNvSpPr>
          <p:nvPr>
            <p:ph type="ftr" sz="quarter" idx="11"/>
          </p:nvPr>
        </p:nvSpPr>
        <p:spPr>
          <a:xfrm>
            <a:off x="3366407" y="4767263"/>
            <a:ext cx="3086100" cy="273844"/>
          </a:xfr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165479" y="4767263"/>
            <a:ext cx="311562" cy="273844"/>
          </a:xfrm>
        </p:spPr>
        <p:txBody>
          <a:bodyPr/>
          <a:lstStyle>
            <a:lvl1pPr>
              <a:defRPr/>
            </a:lvl1pPr>
          </a:lstStyle>
          <a:p>
            <a:pPr>
              <a:defRPr/>
            </a:pPr>
            <a:fld id="{2F645C86-D0F0-4FAF-B983-79832CF0CA6C}" type="slidenum">
              <a:rPr lang="en-US"/>
              <a:pPr>
                <a:defRPr/>
              </a:pPr>
              <a:t>‹#›</a:t>
            </a:fld>
            <a:endParaRPr lang="en-US" dirty="0"/>
          </a:p>
        </p:txBody>
      </p:sp>
    </p:spTree>
    <p:extLst>
      <p:ext uri="{BB962C8B-B14F-4D97-AF65-F5344CB8AC3E}">
        <p14:creationId xmlns:p14="http://schemas.microsoft.com/office/powerpoint/2010/main" val="196706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44167" r="48571"/>
          <a:stretch/>
        </p:blipFill>
        <p:spPr>
          <a:xfrm>
            <a:off x="1" y="0"/>
            <a:ext cx="664028" cy="5143500"/>
          </a:xfrm>
          <a:prstGeom prst="rect">
            <a:avLst/>
          </a:prstGeom>
        </p:spPr>
      </p:pic>
      <p:sp>
        <p:nvSpPr>
          <p:cNvPr id="2" name="Title 1"/>
          <p:cNvSpPr>
            <a:spLocks noGrp="1"/>
          </p:cNvSpPr>
          <p:nvPr>
            <p:ph type="title"/>
          </p:nvPr>
        </p:nvSpPr>
        <p:spPr>
          <a:xfrm>
            <a:off x="967293" y="273844"/>
            <a:ext cx="7886700" cy="994172"/>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967294"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967294"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966602"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966602"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966102" y="4767263"/>
            <a:ext cx="2057400" cy="273844"/>
          </a:xfrm>
        </p:spPr>
        <p:txBody>
          <a:bodyPr/>
          <a:lstStyle>
            <a:lvl1pPr>
              <a:defRPr/>
            </a:lvl1pPr>
          </a:lstStyle>
          <a:p>
            <a:pPr>
              <a:defRPr/>
            </a:pPr>
            <a:fld id="{504D054F-4471-433A-A43F-6A2CD64A9932}" type="datetimeFigureOut">
              <a:rPr lang="en-US"/>
              <a:pPr>
                <a:defRPr/>
              </a:pPr>
              <a:t>4/14/2020</a:t>
            </a:fld>
            <a:endParaRPr lang="en-US"/>
          </a:p>
        </p:txBody>
      </p:sp>
      <p:sp>
        <p:nvSpPr>
          <p:cNvPr id="8" name="Footer Placeholder 4"/>
          <p:cNvSpPr>
            <a:spLocks noGrp="1"/>
          </p:cNvSpPr>
          <p:nvPr>
            <p:ph type="ftr" sz="quarter" idx="11"/>
          </p:nvPr>
        </p:nvSpPr>
        <p:spPr>
          <a:xfrm>
            <a:off x="3366402" y="4767263"/>
            <a:ext cx="3086100" cy="273844"/>
          </a:xfrm>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165481" y="4767263"/>
            <a:ext cx="311562" cy="273844"/>
          </a:xfrm>
        </p:spPr>
        <p:txBody>
          <a:bodyPr/>
          <a:lstStyle>
            <a:lvl1pPr>
              <a:defRPr/>
            </a:lvl1pPr>
          </a:lstStyle>
          <a:p>
            <a:pPr>
              <a:defRPr/>
            </a:pPr>
            <a:fld id="{FFAB57C7-8244-488C-9279-19653FB3D0A5}" type="slidenum">
              <a:rPr lang="en-US"/>
              <a:pPr>
                <a:defRPr/>
              </a:pPr>
              <a:t>‹#›</a:t>
            </a:fld>
            <a:endParaRPr lang="en-US"/>
          </a:p>
        </p:txBody>
      </p:sp>
    </p:spTree>
    <p:extLst>
      <p:ext uri="{BB962C8B-B14F-4D97-AF65-F5344CB8AC3E}">
        <p14:creationId xmlns:p14="http://schemas.microsoft.com/office/powerpoint/2010/main" val="1280551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44167" r="48571"/>
          <a:stretch/>
        </p:blipFill>
        <p:spPr>
          <a:xfrm>
            <a:off x="1" y="0"/>
            <a:ext cx="664028" cy="5143500"/>
          </a:xfrm>
          <a:prstGeom prst="rect">
            <a:avLst/>
          </a:prstGeom>
        </p:spPr>
      </p:pic>
      <p:sp>
        <p:nvSpPr>
          <p:cNvPr id="2" name="Title 1"/>
          <p:cNvSpPr>
            <a:spLocks noGrp="1"/>
          </p:cNvSpPr>
          <p:nvPr>
            <p:ph type="title"/>
          </p:nvPr>
        </p:nvSpPr>
        <p:spPr>
          <a:xfrm>
            <a:off x="955220" y="273844"/>
            <a:ext cx="7886700" cy="994172"/>
          </a:xfrm>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955220" y="4767263"/>
            <a:ext cx="2057400" cy="273844"/>
          </a:xfrm>
        </p:spPr>
        <p:txBody>
          <a:bodyPr/>
          <a:lstStyle>
            <a:lvl1pPr>
              <a:defRPr/>
            </a:lvl1pPr>
          </a:lstStyle>
          <a:p>
            <a:pPr>
              <a:defRPr/>
            </a:pPr>
            <a:fld id="{5D095F87-6C51-4056-825D-D4048B883CAA}" type="datetimeFigureOut">
              <a:rPr lang="en-US"/>
              <a:pPr>
                <a:defRPr/>
              </a:pPr>
              <a:t>4/14/2020</a:t>
            </a:fld>
            <a:endParaRPr lang="en-US"/>
          </a:p>
        </p:txBody>
      </p:sp>
      <p:sp>
        <p:nvSpPr>
          <p:cNvPr id="4" name="Footer Placeholder 4"/>
          <p:cNvSpPr>
            <a:spLocks noGrp="1"/>
          </p:cNvSpPr>
          <p:nvPr>
            <p:ph type="ftr" sz="quarter" idx="11"/>
          </p:nvPr>
        </p:nvSpPr>
        <p:spPr>
          <a:xfrm>
            <a:off x="3355520" y="4767263"/>
            <a:ext cx="3086100" cy="273844"/>
          </a:xfrm>
        </p:spPr>
        <p:txBody>
          <a:bodyPr/>
          <a:lstStyle>
            <a:lvl1pPr>
              <a:defRPr/>
            </a:lvl1pPr>
          </a:lstStyle>
          <a:p>
            <a:pPr>
              <a:defRPr/>
            </a:pPr>
            <a:endParaRPr lang="en-US"/>
          </a:p>
        </p:txBody>
      </p:sp>
      <p:sp>
        <p:nvSpPr>
          <p:cNvPr id="5" name="Slide Number Placeholder 5"/>
          <p:cNvSpPr>
            <a:spLocks noGrp="1"/>
          </p:cNvSpPr>
          <p:nvPr>
            <p:ph type="sldNum" sz="quarter" idx="12"/>
          </p:nvPr>
        </p:nvSpPr>
        <p:spPr>
          <a:xfrm>
            <a:off x="165479" y="4767263"/>
            <a:ext cx="311562" cy="273844"/>
          </a:xfrm>
        </p:spPr>
        <p:txBody>
          <a:bodyPr/>
          <a:lstStyle>
            <a:lvl1pPr>
              <a:defRPr/>
            </a:lvl1pPr>
          </a:lstStyle>
          <a:p>
            <a:pPr>
              <a:defRPr/>
            </a:pPr>
            <a:fld id="{F35AC047-C5D2-40B2-9CE6-F22930C3C57E}" type="slidenum">
              <a:rPr lang="en-US"/>
              <a:pPr>
                <a:defRPr/>
              </a:pPr>
              <a:t>‹#›</a:t>
            </a:fld>
            <a:endParaRPr lang="en-US"/>
          </a:p>
        </p:txBody>
      </p:sp>
    </p:spTree>
    <p:extLst>
      <p:ext uri="{BB962C8B-B14F-4D97-AF65-F5344CB8AC3E}">
        <p14:creationId xmlns:p14="http://schemas.microsoft.com/office/powerpoint/2010/main" val="22332316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44167" r="48571"/>
          <a:stretch/>
        </p:blipFill>
        <p:spPr>
          <a:xfrm>
            <a:off x="1" y="0"/>
            <a:ext cx="664028" cy="5143500"/>
          </a:xfrm>
          <a:prstGeom prst="rect">
            <a:avLst/>
          </a:prstGeom>
        </p:spPr>
      </p:pic>
      <p:sp>
        <p:nvSpPr>
          <p:cNvPr id="2" name="Date Placeholder 3"/>
          <p:cNvSpPr>
            <a:spLocks noGrp="1"/>
          </p:cNvSpPr>
          <p:nvPr>
            <p:ph type="dt" sz="half" idx="10"/>
          </p:nvPr>
        </p:nvSpPr>
        <p:spPr>
          <a:xfrm>
            <a:off x="955222" y="4767263"/>
            <a:ext cx="2057400" cy="273844"/>
          </a:xfrm>
        </p:spPr>
        <p:txBody>
          <a:bodyPr/>
          <a:lstStyle>
            <a:lvl1pPr>
              <a:defRPr/>
            </a:lvl1pPr>
          </a:lstStyle>
          <a:p>
            <a:pPr>
              <a:defRPr/>
            </a:pPr>
            <a:fld id="{53D7B7A1-14A5-4AF3-BBAD-5C6EF92E5BBB}" type="datetimeFigureOut">
              <a:rPr lang="en-US"/>
              <a:pPr>
                <a:defRPr/>
              </a:pPr>
              <a:t>4/14/2020</a:t>
            </a:fld>
            <a:endParaRPr lang="en-US"/>
          </a:p>
        </p:txBody>
      </p:sp>
      <p:sp>
        <p:nvSpPr>
          <p:cNvPr id="3" name="Footer Placeholder 4"/>
          <p:cNvSpPr>
            <a:spLocks noGrp="1"/>
          </p:cNvSpPr>
          <p:nvPr>
            <p:ph type="ftr" sz="quarter" idx="11"/>
          </p:nvPr>
        </p:nvSpPr>
        <p:spPr>
          <a:xfrm>
            <a:off x="3355522" y="4767263"/>
            <a:ext cx="3086100" cy="273844"/>
          </a:xfr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165483" y="4767263"/>
            <a:ext cx="311562" cy="273844"/>
          </a:xfrm>
        </p:spPr>
        <p:txBody>
          <a:bodyPr/>
          <a:lstStyle>
            <a:lvl1pPr>
              <a:defRPr/>
            </a:lvl1pPr>
          </a:lstStyle>
          <a:p>
            <a:pPr>
              <a:defRPr/>
            </a:pPr>
            <a:fld id="{9BB95EEA-2A69-48C0-B2C2-E3DF3B1A4963}" type="slidenum">
              <a:rPr lang="en-US"/>
              <a:pPr>
                <a:defRPr/>
              </a:pPr>
              <a:t>‹#›</a:t>
            </a:fld>
            <a:endParaRPr lang="en-US"/>
          </a:p>
        </p:txBody>
      </p:sp>
    </p:spTree>
    <p:extLst>
      <p:ext uri="{BB962C8B-B14F-4D97-AF65-F5344CB8AC3E}">
        <p14:creationId xmlns:p14="http://schemas.microsoft.com/office/powerpoint/2010/main" val="1377529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44167" r="48571"/>
          <a:stretch/>
        </p:blipFill>
        <p:spPr>
          <a:xfrm>
            <a:off x="1" y="0"/>
            <a:ext cx="664028" cy="5143500"/>
          </a:xfrm>
          <a:prstGeom prst="rect">
            <a:avLst/>
          </a:prstGeom>
        </p:spPr>
      </p:pic>
      <p:sp>
        <p:nvSpPr>
          <p:cNvPr id="2" name="Title 1"/>
          <p:cNvSpPr>
            <a:spLocks noGrp="1"/>
          </p:cNvSpPr>
          <p:nvPr>
            <p:ph type="title"/>
          </p:nvPr>
        </p:nvSpPr>
        <p:spPr>
          <a:xfrm>
            <a:off x="967299" y="342900"/>
            <a:ext cx="2949178" cy="1200150"/>
          </a:xfrm>
        </p:spPr>
        <p:txBody>
          <a:bodyPr anchor="b"/>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a:xfrm>
            <a:off x="422484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67299"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3"/>
          <p:cNvSpPr>
            <a:spLocks noGrp="1"/>
          </p:cNvSpPr>
          <p:nvPr>
            <p:ph type="dt" sz="half" idx="10"/>
          </p:nvPr>
        </p:nvSpPr>
        <p:spPr>
          <a:xfrm>
            <a:off x="966107" y="4767263"/>
            <a:ext cx="2057400" cy="273844"/>
          </a:xfrm>
        </p:spPr>
        <p:txBody>
          <a:bodyPr/>
          <a:lstStyle>
            <a:lvl1pPr>
              <a:defRPr/>
            </a:lvl1pPr>
          </a:lstStyle>
          <a:p>
            <a:pPr>
              <a:defRPr/>
            </a:pPr>
            <a:fld id="{CEF3CECE-EFD9-43EC-B25E-49DBD531F90A}" type="datetimeFigureOut">
              <a:rPr lang="en-US"/>
              <a:pPr>
                <a:defRPr/>
              </a:pPr>
              <a:t>4/14/2020</a:t>
            </a:fld>
            <a:endParaRPr lang="en-US"/>
          </a:p>
        </p:txBody>
      </p:sp>
      <p:sp>
        <p:nvSpPr>
          <p:cNvPr id="6" name="Footer Placeholder 4"/>
          <p:cNvSpPr>
            <a:spLocks noGrp="1"/>
          </p:cNvSpPr>
          <p:nvPr>
            <p:ph type="ftr" sz="quarter" idx="11"/>
          </p:nvPr>
        </p:nvSpPr>
        <p:spPr>
          <a:xfrm>
            <a:off x="3366407" y="4767263"/>
            <a:ext cx="3086100" cy="273844"/>
          </a:xfr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165482" y="4767263"/>
            <a:ext cx="311562" cy="273844"/>
          </a:xfrm>
        </p:spPr>
        <p:txBody>
          <a:bodyPr/>
          <a:lstStyle>
            <a:lvl1pPr>
              <a:defRPr/>
            </a:lvl1pPr>
          </a:lstStyle>
          <a:p>
            <a:pPr>
              <a:defRPr/>
            </a:pPr>
            <a:fld id="{F5D4F714-5B80-4944-AC57-01971E95CC09}" type="slidenum">
              <a:rPr lang="en-US"/>
              <a:pPr>
                <a:defRPr/>
              </a:pPr>
              <a:t>‹#›</a:t>
            </a:fld>
            <a:endParaRPr lang="en-US"/>
          </a:p>
        </p:txBody>
      </p:sp>
    </p:spTree>
    <p:extLst>
      <p:ext uri="{BB962C8B-B14F-4D97-AF65-F5344CB8AC3E}">
        <p14:creationId xmlns:p14="http://schemas.microsoft.com/office/powerpoint/2010/main" val="4278547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FD3BE4-4350-48F2-8271-C676AF439D4E}" type="datetimeFigureOut">
              <a:rPr lang="en-US" smtClean="0"/>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88BC0F-AEED-476B-9FFD-52072FB2BA91}" type="slidenum">
              <a:rPr lang="en-US" smtClean="0"/>
              <a:t>‹#›</a:t>
            </a:fld>
            <a:endParaRPr lang="en-US"/>
          </a:p>
        </p:txBody>
      </p:sp>
    </p:spTree>
    <p:extLst>
      <p:ext uri="{BB962C8B-B14F-4D97-AF65-F5344CB8AC3E}">
        <p14:creationId xmlns:p14="http://schemas.microsoft.com/office/powerpoint/2010/main" val="3295988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44167" r="48571"/>
          <a:stretch/>
        </p:blipFill>
        <p:spPr>
          <a:xfrm>
            <a:off x="1" y="0"/>
            <a:ext cx="664028" cy="5143500"/>
          </a:xfrm>
          <a:prstGeom prst="rect">
            <a:avLst/>
          </a:prstGeom>
        </p:spPr>
      </p:pic>
      <p:sp>
        <p:nvSpPr>
          <p:cNvPr id="2" name="Title 1"/>
          <p:cNvSpPr>
            <a:spLocks noGrp="1"/>
          </p:cNvSpPr>
          <p:nvPr>
            <p:ph type="title"/>
          </p:nvPr>
        </p:nvSpPr>
        <p:spPr>
          <a:xfrm>
            <a:off x="967296" y="342900"/>
            <a:ext cx="2949178" cy="1200150"/>
          </a:xfrm>
        </p:spPr>
        <p:txBody>
          <a:bodyPr anchor="b"/>
          <a:lstStyle>
            <a:lvl1pPr>
              <a:defRPr sz="2400"/>
            </a:lvl1pPr>
          </a:lstStyle>
          <a:p>
            <a:r>
              <a:rPr lang="en-US" dirty="0" smtClean="0"/>
              <a:t>Click to edit Master title style</a:t>
            </a:r>
            <a:endParaRPr lang="en-US" dirty="0"/>
          </a:p>
        </p:txBody>
      </p:sp>
      <p:sp>
        <p:nvSpPr>
          <p:cNvPr id="3" name="Picture Placeholder 2"/>
          <p:cNvSpPr>
            <a:spLocks noGrp="1"/>
          </p:cNvSpPr>
          <p:nvPr>
            <p:ph type="pic" idx="1"/>
          </p:nvPr>
        </p:nvSpPr>
        <p:spPr>
          <a:xfrm>
            <a:off x="4224846"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967296"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3"/>
          <p:cNvSpPr>
            <a:spLocks noGrp="1"/>
          </p:cNvSpPr>
          <p:nvPr>
            <p:ph type="dt" sz="half" idx="10"/>
          </p:nvPr>
        </p:nvSpPr>
        <p:spPr>
          <a:xfrm>
            <a:off x="966105" y="4767263"/>
            <a:ext cx="2057400" cy="273844"/>
          </a:xfrm>
        </p:spPr>
        <p:txBody>
          <a:bodyPr/>
          <a:lstStyle>
            <a:lvl1pPr>
              <a:defRPr/>
            </a:lvl1pPr>
          </a:lstStyle>
          <a:p>
            <a:pPr>
              <a:defRPr/>
            </a:pPr>
            <a:fld id="{D688F011-BA94-457D-B7A8-5E9C27BEEB95}" type="datetimeFigureOut">
              <a:rPr lang="en-US"/>
              <a:pPr>
                <a:defRPr/>
              </a:pPr>
              <a:t>4/14/2020</a:t>
            </a:fld>
            <a:endParaRPr lang="en-US"/>
          </a:p>
        </p:txBody>
      </p:sp>
      <p:sp>
        <p:nvSpPr>
          <p:cNvPr id="6" name="Footer Placeholder 4"/>
          <p:cNvSpPr>
            <a:spLocks noGrp="1"/>
          </p:cNvSpPr>
          <p:nvPr>
            <p:ph type="ftr" sz="quarter" idx="11"/>
          </p:nvPr>
        </p:nvSpPr>
        <p:spPr>
          <a:xfrm>
            <a:off x="3366405" y="4767263"/>
            <a:ext cx="3086100" cy="273844"/>
          </a:xfr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176369" y="4767263"/>
            <a:ext cx="311562" cy="273844"/>
          </a:xfrm>
        </p:spPr>
        <p:txBody>
          <a:bodyPr/>
          <a:lstStyle>
            <a:lvl1pPr>
              <a:defRPr/>
            </a:lvl1pPr>
          </a:lstStyle>
          <a:p>
            <a:pPr>
              <a:defRPr/>
            </a:pPr>
            <a:fld id="{290410DB-7DF5-43F7-87FB-4AE1882E3CDD}" type="slidenum">
              <a:rPr lang="en-US"/>
              <a:pPr>
                <a:defRPr/>
              </a:pPr>
              <a:t>‹#›</a:t>
            </a:fld>
            <a:endParaRPr lang="en-US"/>
          </a:p>
        </p:txBody>
      </p:sp>
    </p:spTree>
    <p:extLst>
      <p:ext uri="{BB962C8B-B14F-4D97-AF65-F5344CB8AC3E}">
        <p14:creationId xmlns:p14="http://schemas.microsoft.com/office/powerpoint/2010/main" val="1206146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44167" r="48571"/>
          <a:stretch/>
        </p:blipFill>
        <p:spPr>
          <a:xfrm>
            <a:off x="1" y="0"/>
            <a:ext cx="664028" cy="5143500"/>
          </a:xfrm>
          <a:prstGeom prst="rect">
            <a:avLst/>
          </a:prstGeom>
        </p:spPr>
      </p:pic>
      <p:sp>
        <p:nvSpPr>
          <p:cNvPr id="2" name="Title 1"/>
          <p:cNvSpPr>
            <a:spLocks noGrp="1"/>
          </p:cNvSpPr>
          <p:nvPr>
            <p:ph type="title"/>
          </p:nvPr>
        </p:nvSpPr>
        <p:spPr>
          <a:xfrm>
            <a:off x="966104" y="273844"/>
            <a:ext cx="7886700" cy="994172"/>
          </a:xfr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966104" y="1369219"/>
            <a:ext cx="7886700" cy="326350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966104" y="4767263"/>
            <a:ext cx="2057400" cy="273844"/>
          </a:xfrm>
        </p:spPr>
        <p:txBody>
          <a:bodyPr/>
          <a:lstStyle>
            <a:lvl1pPr>
              <a:defRPr/>
            </a:lvl1pPr>
          </a:lstStyle>
          <a:p>
            <a:pPr>
              <a:defRPr/>
            </a:pPr>
            <a:fld id="{8EE87EFA-0724-49AC-9AF5-61823E29496E}" type="datetimeFigureOut">
              <a:rPr lang="en-US"/>
              <a:pPr>
                <a:defRPr/>
              </a:pPr>
              <a:t>4/14/2020</a:t>
            </a:fld>
            <a:endParaRPr lang="en-US"/>
          </a:p>
        </p:txBody>
      </p:sp>
      <p:sp>
        <p:nvSpPr>
          <p:cNvPr id="5" name="Footer Placeholder 4"/>
          <p:cNvSpPr>
            <a:spLocks noGrp="1"/>
          </p:cNvSpPr>
          <p:nvPr>
            <p:ph type="ftr" sz="quarter" idx="11"/>
          </p:nvPr>
        </p:nvSpPr>
        <p:spPr>
          <a:xfrm>
            <a:off x="3366404" y="4767263"/>
            <a:ext cx="3086100" cy="273844"/>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176366" y="4767263"/>
            <a:ext cx="311562" cy="273844"/>
          </a:xfrm>
        </p:spPr>
        <p:txBody>
          <a:bodyPr/>
          <a:lstStyle>
            <a:lvl1pPr>
              <a:defRPr/>
            </a:lvl1pPr>
          </a:lstStyle>
          <a:p>
            <a:pPr>
              <a:defRPr/>
            </a:pPr>
            <a:fld id="{587344E8-D2FB-4069-9DFE-11616CDDD9FA}" type="slidenum">
              <a:rPr lang="en-US"/>
              <a:pPr>
                <a:defRPr/>
              </a:pPr>
              <a:t>‹#›</a:t>
            </a:fld>
            <a:endParaRPr lang="en-US"/>
          </a:p>
        </p:txBody>
      </p:sp>
    </p:spTree>
    <p:extLst>
      <p:ext uri="{BB962C8B-B14F-4D97-AF65-F5344CB8AC3E}">
        <p14:creationId xmlns:p14="http://schemas.microsoft.com/office/powerpoint/2010/main" val="6672901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44167" r="48571"/>
          <a:stretch/>
        </p:blipFill>
        <p:spPr>
          <a:xfrm>
            <a:off x="1" y="0"/>
            <a:ext cx="664028" cy="5143500"/>
          </a:xfrm>
          <a:prstGeom prst="rect">
            <a:avLst/>
          </a:prstGeom>
        </p:spPr>
      </p:pic>
      <p:sp>
        <p:nvSpPr>
          <p:cNvPr id="2" name="Vertical Title 1"/>
          <p:cNvSpPr>
            <a:spLocks noGrp="1"/>
          </p:cNvSpPr>
          <p:nvPr>
            <p:ph type="title" orient="vert"/>
          </p:nvPr>
        </p:nvSpPr>
        <p:spPr>
          <a:xfrm>
            <a:off x="6881131"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66106"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966106" y="4767263"/>
            <a:ext cx="2057400" cy="273844"/>
          </a:xfrm>
        </p:spPr>
        <p:txBody>
          <a:bodyPr/>
          <a:lstStyle>
            <a:lvl1pPr>
              <a:defRPr/>
            </a:lvl1pPr>
          </a:lstStyle>
          <a:p>
            <a:pPr>
              <a:defRPr/>
            </a:pPr>
            <a:fld id="{6CAE9390-8F91-437F-8AA9-1A201EF11002}" type="datetimeFigureOut">
              <a:rPr lang="en-US"/>
              <a:pPr>
                <a:defRPr/>
              </a:pPr>
              <a:t>4/14/2020</a:t>
            </a:fld>
            <a:endParaRPr lang="en-US"/>
          </a:p>
        </p:txBody>
      </p:sp>
      <p:sp>
        <p:nvSpPr>
          <p:cNvPr id="5" name="Footer Placeholder 4"/>
          <p:cNvSpPr>
            <a:spLocks noGrp="1"/>
          </p:cNvSpPr>
          <p:nvPr>
            <p:ph type="ftr" sz="quarter" idx="11"/>
          </p:nvPr>
        </p:nvSpPr>
        <p:spPr>
          <a:xfrm>
            <a:off x="3366406" y="4767263"/>
            <a:ext cx="3086100" cy="273844"/>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176366" y="4767263"/>
            <a:ext cx="311562" cy="273844"/>
          </a:xfrm>
        </p:spPr>
        <p:txBody>
          <a:bodyPr/>
          <a:lstStyle>
            <a:lvl1pPr>
              <a:defRPr/>
            </a:lvl1pPr>
          </a:lstStyle>
          <a:p>
            <a:pPr>
              <a:defRPr/>
            </a:pPr>
            <a:fld id="{3B147412-6485-4AC2-A763-237ECE1F78D5}" type="slidenum">
              <a:rPr lang="en-US"/>
              <a:pPr>
                <a:defRPr/>
              </a:pPr>
              <a:t>‹#›</a:t>
            </a:fld>
            <a:endParaRPr lang="en-US"/>
          </a:p>
        </p:txBody>
      </p:sp>
    </p:spTree>
    <p:extLst>
      <p:ext uri="{BB962C8B-B14F-4D97-AF65-F5344CB8AC3E}">
        <p14:creationId xmlns:p14="http://schemas.microsoft.com/office/powerpoint/2010/main" val="3630289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571500"/>
            <a:ext cx="6856214" cy="4000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7" y="571500"/>
            <a:ext cx="2193989" cy="40005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973836"/>
            <a:ext cx="5486400" cy="2441448"/>
          </a:xfrm>
        </p:spPr>
        <p:txBody>
          <a:bodyPr anchor="b">
            <a:normAutofit/>
          </a:bodyPr>
          <a:lstStyle>
            <a:lvl1pPr algn="l">
              <a:defRPr sz="4425" spc="-75"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825011" y="3502685"/>
            <a:ext cx="5486400" cy="685800"/>
          </a:xfrm>
        </p:spPr>
        <p:txBody>
          <a:bodyPr anchor="t">
            <a:normAutofit/>
          </a:bodyPr>
          <a:lstStyle>
            <a:lvl1pPr marL="0" indent="0" algn="l">
              <a:buNone/>
              <a:defRPr sz="1650" cap="none" spc="0" baseline="0">
                <a:solidFill>
                  <a:schemeClr val="accent1">
                    <a:lumMod val="20000"/>
                    <a:lumOff val="80000"/>
                  </a:schemeClr>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4/14/2020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pic>
        <p:nvPicPr>
          <p:cNvPr id="9" name="Picture 8"/>
          <p:cNvPicPr/>
          <p:nvPr userDrawn="1"/>
        </p:nvPicPr>
        <p:blipFill>
          <a:blip r:embed="rId2" cstate="print">
            <a:alphaModFix amt="70000"/>
            <a:extLst>
              <a:ext uri="{BEBA8EAE-BF5A-486C-A8C5-ECC9F3942E4B}">
                <a14:imgProps xmlns:a14="http://schemas.microsoft.com/office/drawing/2010/main">
                  <a14:imgLayer r:embed="rId3">
                    <a14:imgEffect>
                      <a14:sharpenSoften amount="5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7556219" y="4740116"/>
            <a:ext cx="1311593" cy="300990"/>
          </a:xfrm>
          <a:prstGeom prst="rect">
            <a:avLst/>
          </a:prstGeom>
          <a:noFill/>
          <a:ln>
            <a:noFill/>
          </a:ln>
          <a:effectLst/>
        </p:spPr>
      </p:pic>
    </p:spTree>
    <p:extLst>
      <p:ext uri="{BB962C8B-B14F-4D97-AF65-F5344CB8AC3E}">
        <p14:creationId xmlns:p14="http://schemas.microsoft.com/office/powerpoint/2010/main" val="1954532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4/14/2020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0704252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00934" y="973836"/>
            <a:ext cx="5486400" cy="2441448"/>
          </a:xfrm>
        </p:spPr>
        <p:txBody>
          <a:bodyPr anchor="b">
            <a:normAutofit/>
          </a:bodyPr>
          <a:lstStyle>
            <a:lvl1pPr>
              <a:defRPr sz="4425" b="0" spc="-75"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914650" y="3504438"/>
            <a:ext cx="5486400" cy="685800"/>
          </a:xfrm>
        </p:spPr>
        <p:txBody>
          <a:bodyPr anchor="t">
            <a:normAutofit/>
          </a:bodyPr>
          <a:lstStyle>
            <a:lvl1pPr marL="0" indent="0">
              <a:buNone/>
              <a:defRPr sz="1650" cap="none" spc="0" baseline="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4/14/2020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576954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00934" y="651510"/>
            <a:ext cx="2606040" cy="384048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63590" y="651510"/>
            <a:ext cx="2606040" cy="384048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4/14/2020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7855062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00934" y="767690"/>
            <a:ext cx="2606040" cy="605790"/>
          </a:xfrm>
        </p:spPr>
        <p:txBody>
          <a:bodyPr anchor="b">
            <a:normAutofit/>
          </a:bodyPr>
          <a:lstStyle>
            <a:lvl1pPr marL="0" indent="0">
              <a:spcBef>
                <a:spcPts val="0"/>
              </a:spcBef>
              <a:buNone/>
              <a:defRPr sz="15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2900934" y="1448202"/>
            <a:ext cx="2606040" cy="301752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63847" y="767690"/>
            <a:ext cx="2606040" cy="609878"/>
          </a:xfrm>
        </p:spPr>
        <p:txBody>
          <a:bodyPr anchor="b">
            <a:normAutofit/>
          </a:bodyPr>
          <a:lstStyle>
            <a:lvl1pPr marL="0" indent="0">
              <a:spcBef>
                <a:spcPts val="0"/>
              </a:spcBef>
              <a:buNone/>
              <a:defRPr sz="15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863847" y="1448202"/>
            <a:ext cx="2606040" cy="301752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4/14/2020</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9626463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4/14/2020</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9752319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4/14/2020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pic>
        <p:nvPicPr>
          <p:cNvPr id="8" name="Picture 7"/>
          <p:cNvPicPr/>
          <p:nvPr userDrawn="1"/>
        </p:nvPicPr>
        <p:blipFill>
          <a:blip r:embed="rId2" cstate="print">
            <a:alphaModFix amt="70000"/>
            <a:extLst>
              <a:ext uri="{BEBA8EAE-BF5A-486C-A8C5-ECC9F3942E4B}">
                <a14:imgProps xmlns:a14="http://schemas.microsoft.com/office/drawing/2010/main">
                  <a14:imgLayer r:embed="rId3">
                    <a14:imgEffect>
                      <a14:sharpenSoften amount="5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7556219" y="4753689"/>
            <a:ext cx="1311593" cy="300990"/>
          </a:xfrm>
          <a:prstGeom prst="rect">
            <a:avLst/>
          </a:prstGeom>
          <a:noFill/>
          <a:ln>
            <a:noFill/>
          </a:ln>
          <a:effectLst/>
        </p:spPr>
      </p:pic>
    </p:spTree>
    <p:extLst>
      <p:ext uri="{BB962C8B-B14F-4D97-AF65-F5344CB8AC3E}">
        <p14:creationId xmlns:p14="http://schemas.microsoft.com/office/powerpoint/2010/main" val="473201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FD3BE4-4350-48F2-8271-C676AF439D4E}" type="datetimeFigureOut">
              <a:rPr lang="en-US" smtClean="0"/>
              <a:t>4/14/2020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88BC0F-AEED-476B-9FFD-52072FB2BA91}" type="slidenum">
              <a:rPr lang="en-US" smtClean="0"/>
              <a:t>‹#›</a:t>
            </a:fld>
            <a:endParaRPr lang="en-US"/>
          </a:p>
        </p:txBody>
      </p:sp>
    </p:spTree>
    <p:extLst>
      <p:ext uri="{BB962C8B-B14F-4D97-AF65-F5344CB8AC3E}">
        <p14:creationId xmlns:p14="http://schemas.microsoft.com/office/powerpoint/2010/main" val="17589540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857250"/>
            <a:ext cx="2125980" cy="1783080"/>
          </a:xfrm>
        </p:spPr>
        <p:txBody>
          <a:bodyPr anchor="b">
            <a:normAutofit/>
          </a:bodyPr>
          <a:lstStyle>
            <a:lvl1pPr>
              <a:defRPr sz="2400" b="0" baseline="0"/>
            </a:lvl1pPr>
          </a:lstStyle>
          <a:p>
            <a:r>
              <a:rPr lang="en-US"/>
              <a:t>Click to edit Master title style</a:t>
            </a:r>
            <a:endParaRPr lang="en-US" dirty="0"/>
          </a:p>
        </p:txBody>
      </p:sp>
      <p:sp>
        <p:nvSpPr>
          <p:cNvPr id="3" name="Content Placeholder 2"/>
          <p:cNvSpPr>
            <a:spLocks noGrp="1"/>
          </p:cNvSpPr>
          <p:nvPr>
            <p:ph idx="1"/>
          </p:nvPr>
        </p:nvSpPr>
        <p:spPr>
          <a:xfrm>
            <a:off x="2900934" y="651510"/>
            <a:ext cx="5486400" cy="384048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24" y="2620632"/>
            <a:ext cx="2125980" cy="1741493"/>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4/14/2020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6409242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857250"/>
            <a:ext cx="2125980" cy="1783080"/>
          </a:xfrm>
        </p:spPr>
        <p:txBody>
          <a:bodyPr anchor="b">
            <a:normAutofit/>
          </a:bodyPr>
          <a:lstStyle>
            <a:lvl1pP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677983" y="575564"/>
            <a:ext cx="6086423" cy="3998214"/>
          </a:xfrm>
          <a:solidFill>
            <a:schemeClr val="bg1">
              <a:lumMod val="75000"/>
            </a:schemeClr>
          </a:solidFill>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92024" y="2619756"/>
            <a:ext cx="2125980" cy="1741932"/>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4/14/2020</a:t>
            </a:fld>
            <a:endParaRPr lang="en-US" dirty="0"/>
          </a:p>
        </p:txBody>
      </p:sp>
      <p:sp>
        <p:nvSpPr>
          <p:cNvPr id="9" name="Footer Placeholder 8"/>
          <p:cNvSpPr>
            <a:spLocks noGrp="1"/>
          </p:cNvSpPr>
          <p:nvPr>
            <p:ph type="ftr" sz="quarter" idx="11"/>
          </p:nvPr>
        </p:nvSpPr>
        <p:spPr>
          <a:xfrm>
            <a:off x="2624326" y="4767263"/>
            <a:ext cx="4433638" cy="273844"/>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6296367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4/14/2020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413797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742950"/>
            <a:ext cx="2114550" cy="3714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00934" y="651510"/>
            <a:ext cx="5486400" cy="384048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4/14/2020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973345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FD3BE4-4350-48F2-8271-C676AF439D4E}" type="datetimeFigureOut">
              <a:rPr lang="en-US" smtClean="0"/>
              <a:t>4/14/2020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88BC0F-AEED-476B-9FFD-52072FB2BA91}" type="slidenum">
              <a:rPr lang="en-US" smtClean="0"/>
              <a:t>‹#›</a:t>
            </a:fld>
            <a:endParaRPr lang="en-US"/>
          </a:p>
        </p:txBody>
      </p:sp>
    </p:spTree>
    <p:extLst>
      <p:ext uri="{BB962C8B-B14F-4D97-AF65-F5344CB8AC3E}">
        <p14:creationId xmlns:p14="http://schemas.microsoft.com/office/powerpoint/2010/main" val="3498526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FD3BE4-4350-48F2-8271-C676AF439D4E}" type="datetimeFigureOut">
              <a:rPr lang="en-US" smtClean="0"/>
              <a:t>4/14/2020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88BC0F-AEED-476B-9FFD-52072FB2BA91}" type="slidenum">
              <a:rPr lang="en-US" smtClean="0"/>
              <a:t>‹#›</a:t>
            </a:fld>
            <a:endParaRPr lang="en-US"/>
          </a:p>
        </p:txBody>
      </p:sp>
    </p:spTree>
    <p:extLst>
      <p:ext uri="{BB962C8B-B14F-4D97-AF65-F5344CB8AC3E}">
        <p14:creationId xmlns:p14="http://schemas.microsoft.com/office/powerpoint/2010/main" val="2091794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FD3BE4-4350-48F2-8271-C676AF439D4E}" type="datetimeFigureOut">
              <a:rPr lang="en-US" smtClean="0"/>
              <a:t>4/14/2020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88BC0F-AEED-476B-9FFD-52072FB2BA91}" type="slidenum">
              <a:rPr lang="en-US" smtClean="0"/>
              <a:t>‹#›</a:t>
            </a:fld>
            <a:endParaRPr lang="en-US"/>
          </a:p>
        </p:txBody>
      </p:sp>
    </p:spTree>
    <p:extLst>
      <p:ext uri="{BB962C8B-B14F-4D97-AF65-F5344CB8AC3E}">
        <p14:creationId xmlns:p14="http://schemas.microsoft.com/office/powerpoint/2010/main" val="982070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D3BE4-4350-48F2-8271-C676AF439D4E}" type="datetimeFigureOut">
              <a:rPr lang="en-US" smtClean="0"/>
              <a:t>4/14/2020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88BC0F-AEED-476B-9FFD-52072FB2BA91}" type="slidenum">
              <a:rPr lang="en-US" smtClean="0"/>
              <a:t>‹#›</a:t>
            </a:fld>
            <a:endParaRPr lang="en-US"/>
          </a:p>
        </p:txBody>
      </p:sp>
    </p:spTree>
    <p:extLst>
      <p:ext uri="{BB962C8B-B14F-4D97-AF65-F5344CB8AC3E}">
        <p14:creationId xmlns:p14="http://schemas.microsoft.com/office/powerpoint/2010/main" val="2536850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FD3BE4-4350-48F2-8271-C676AF439D4E}" type="datetimeFigureOut">
              <a:rPr lang="en-US" smtClean="0"/>
              <a:t>4/14/2020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88BC0F-AEED-476B-9FFD-52072FB2BA91}" type="slidenum">
              <a:rPr lang="en-US" smtClean="0"/>
              <a:t>‹#›</a:t>
            </a:fld>
            <a:endParaRPr lang="en-US"/>
          </a:p>
        </p:txBody>
      </p:sp>
    </p:spTree>
    <p:extLst>
      <p:ext uri="{BB962C8B-B14F-4D97-AF65-F5344CB8AC3E}">
        <p14:creationId xmlns:p14="http://schemas.microsoft.com/office/powerpoint/2010/main" val="2249759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FD3BE4-4350-48F2-8271-C676AF439D4E}" type="datetimeFigureOut">
              <a:rPr lang="en-US" smtClean="0"/>
              <a:t>4/14/2020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88BC0F-AEED-476B-9FFD-52072FB2BA91}" type="slidenum">
              <a:rPr lang="en-US" smtClean="0"/>
              <a:t>‹#›</a:t>
            </a:fld>
            <a:endParaRPr lang="en-US"/>
          </a:p>
        </p:txBody>
      </p:sp>
    </p:spTree>
    <p:extLst>
      <p:ext uri="{BB962C8B-B14F-4D97-AF65-F5344CB8AC3E}">
        <p14:creationId xmlns:p14="http://schemas.microsoft.com/office/powerpoint/2010/main" val="366752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AFD3BE4-4350-48F2-8271-C676AF439D4E}" type="datetimeFigureOut">
              <a:rPr lang="en-US" smtClean="0"/>
              <a:t>4/14/2020</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388BC0F-AEED-476B-9FFD-52072FB2BA91}" type="slidenum">
              <a:rPr lang="en-US" smtClean="0"/>
              <a:t>‹#›</a:t>
            </a:fld>
            <a:endParaRPr lang="en-US"/>
          </a:p>
        </p:txBody>
      </p:sp>
      <p:pic>
        <p:nvPicPr>
          <p:cNvPr id="7" name="Content Placeholder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772400" y="4519468"/>
            <a:ext cx="1229767" cy="566882"/>
          </a:xfrm>
          <a:prstGeom prst="rect">
            <a:avLst/>
          </a:prstGeom>
        </p:spPr>
      </p:pic>
    </p:spTree>
    <p:extLst>
      <p:ext uri="{BB962C8B-B14F-4D97-AF65-F5344CB8AC3E}">
        <p14:creationId xmlns:p14="http://schemas.microsoft.com/office/powerpoint/2010/main" val="2700681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822841" y="4539343"/>
            <a:ext cx="1267581" cy="713014"/>
          </a:xfrm>
          <a:prstGeom prst="rect">
            <a:avLst/>
          </a:prstGeom>
        </p:spPr>
      </p:pic>
      <p:sp>
        <p:nvSpPr>
          <p:cNvPr id="1026" name="Title Placeholder 1"/>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schemeClr val="tx1">
                    <a:tint val="75000"/>
                  </a:schemeClr>
                </a:solidFill>
                <a:latin typeface="+mn-lt"/>
              </a:defRPr>
            </a:lvl1pPr>
          </a:lstStyle>
          <a:p>
            <a:pPr>
              <a:defRPr/>
            </a:pPr>
            <a:fld id="{25B08F79-BAD9-4E35-B94D-A6B6E3391C7E}" type="datetimeFigureOut">
              <a:rPr lang="en-US"/>
              <a:pPr>
                <a:defRPr/>
              </a:pPr>
              <a:t>4/14/2020</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smtClean="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23967" y="4767263"/>
            <a:ext cx="311562" cy="273844"/>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schemeClr val="bg1"/>
                </a:solidFill>
                <a:latin typeface="+mn-lt"/>
              </a:defRPr>
            </a:lvl1pPr>
          </a:lstStyle>
          <a:p>
            <a:pPr>
              <a:defRPr/>
            </a:pPr>
            <a:fld id="{D39B4C71-CFAF-4CFC-A675-A67D861CB550}" type="slidenum">
              <a:rPr lang="en-US" smtClean="0"/>
              <a:pPr>
                <a:defRPr/>
              </a:pPr>
              <a:t>‹#›</a:t>
            </a:fld>
            <a:endParaRPr lang="en-US"/>
          </a:p>
        </p:txBody>
      </p:sp>
    </p:spTree>
    <p:extLst>
      <p:ext uri="{BB962C8B-B14F-4D97-AF65-F5344CB8AC3E}">
        <p14:creationId xmlns:p14="http://schemas.microsoft.com/office/powerpoint/2010/main" val="4047078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5pPr>
      <a:lvl6pPr marL="3429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6pPr>
      <a:lvl7pPr marL="6858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7pPr>
      <a:lvl8pPr marL="10287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8pPr>
      <a:lvl9pPr marL="13716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1" fontAlgn="base" hangingPunct="1">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Font typeface="Arial" panose="020B0604020202020204" pitchFamily="34" charset="0"/>
        <a:buChar char="•"/>
        <a:defRPr sz="165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569214"/>
            <a:ext cx="2582693" cy="39982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89" y="842878"/>
            <a:ext cx="2210612" cy="345088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8861898" y="569214"/>
            <a:ext cx="288036" cy="3998214"/>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648081"/>
            <a:ext cx="5486400" cy="384048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6849" y="4767263"/>
            <a:ext cx="2057400" cy="273844"/>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fld id="{5586B75A-687E-405C-8A0B-8D00578BA2C3}" type="datetimeFigureOut">
              <a:rPr lang="en-US" dirty="0"/>
              <a:pPr/>
              <a:t>4/14/2020</a:t>
            </a:fld>
            <a:endParaRPr lang="en-US" dirty="0"/>
          </a:p>
        </p:txBody>
      </p:sp>
      <p:sp>
        <p:nvSpPr>
          <p:cNvPr id="5" name="Footer Placeholder 4"/>
          <p:cNvSpPr>
            <a:spLocks noGrp="1"/>
          </p:cNvSpPr>
          <p:nvPr>
            <p:ph type="ftr" sz="quarter" idx="3"/>
          </p:nvPr>
        </p:nvSpPr>
        <p:spPr>
          <a:xfrm>
            <a:off x="2901951" y="4767263"/>
            <a:ext cx="4433638" cy="273844"/>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7975602" y="4767263"/>
            <a:ext cx="1148195" cy="273844"/>
          </a:xfrm>
          <a:prstGeom prst="rect">
            <a:avLst/>
          </a:prstGeom>
        </p:spPr>
        <p:txBody>
          <a:bodyPr vert="horz" lIns="91440" tIns="45720" rIns="91440" bIns="45720" rtlCol="0" anchor="ctr"/>
          <a:lstStyle>
            <a:lvl1pPr algn="r">
              <a:defRPr sz="900" b="1">
                <a:solidFill>
                  <a:schemeClr val="accent1"/>
                </a:solidFill>
              </a:defRPr>
            </a:lvl1pPr>
          </a:lstStyle>
          <a:p>
            <a:fld id="{4FAB73BC-B049-4115-A692-8D63A059BFB8}" type="slidenum">
              <a:rPr lang="en-US" dirty="0"/>
              <a:pPr/>
              <a:t>‹#›</a:t>
            </a:fld>
            <a:endParaRPr lang="en-US" dirty="0"/>
          </a:p>
        </p:txBody>
      </p:sp>
      <p:pic>
        <p:nvPicPr>
          <p:cNvPr id="10" name="Picture 9"/>
          <p:cNvPicPr/>
          <p:nvPr userDrawn="1"/>
        </p:nvPicPr>
        <p:blipFill>
          <a:blip r:embed="rId13" cstate="print">
            <a:alphaModFix amt="70000"/>
            <a:extLst>
              <a:ext uri="{BEBA8EAE-BF5A-486C-A8C5-ECC9F3942E4B}">
                <a14:imgProps xmlns:a14="http://schemas.microsoft.com/office/drawing/2010/main">
                  <a14:imgLayer r:embed="rId14">
                    <a14:imgEffect>
                      <a14:sharpenSoften amount="5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7550305" y="4740116"/>
            <a:ext cx="1311593" cy="300990"/>
          </a:xfrm>
          <a:prstGeom prst="rect">
            <a:avLst/>
          </a:prstGeom>
          <a:noFill/>
          <a:ln>
            <a:noFill/>
          </a:ln>
          <a:effectLst/>
        </p:spPr>
      </p:pic>
    </p:spTree>
    <p:extLst>
      <p:ext uri="{BB962C8B-B14F-4D97-AF65-F5344CB8AC3E}">
        <p14:creationId xmlns:p14="http://schemas.microsoft.com/office/powerpoint/2010/main" val="40330689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685800" rtl="0" eaLnBrk="1" latinLnBrk="0" hangingPunct="1">
        <a:lnSpc>
          <a:spcPct val="90000"/>
        </a:lnSpc>
        <a:spcBef>
          <a:spcPct val="0"/>
        </a:spcBef>
        <a:buNone/>
        <a:defRPr sz="2700" kern="1200" spc="-45" baseline="0">
          <a:solidFill>
            <a:srgbClr val="FFFFFF"/>
          </a:solidFill>
          <a:latin typeface="+mj-lt"/>
          <a:ea typeface="+mj-ea"/>
          <a:cs typeface="+mj-cs"/>
        </a:defRPr>
      </a:lvl1pPr>
    </p:titleStyle>
    <p:bodyStyle>
      <a:lvl1pPr marL="137160" indent="-137160" algn="l" defTabSz="685800" rtl="0" eaLnBrk="1" latinLnBrk="0" hangingPunct="1">
        <a:lnSpc>
          <a:spcPct val="90000"/>
        </a:lnSpc>
        <a:spcBef>
          <a:spcPts val="900"/>
        </a:spcBef>
        <a:buClr>
          <a:schemeClr val="accent1"/>
        </a:buClr>
        <a:buFont typeface="Wingdings 2" pitchFamily="18" charset="2"/>
        <a:buChar char=""/>
        <a:defRPr sz="1500" kern="1200">
          <a:solidFill>
            <a:schemeClr val="tx1">
              <a:lumMod val="65000"/>
              <a:lumOff val="35000"/>
            </a:schemeClr>
          </a:solidFill>
          <a:latin typeface="+mn-lt"/>
          <a:ea typeface="+mn-ea"/>
          <a:cs typeface="+mn-cs"/>
        </a:defRPr>
      </a:lvl1pPr>
      <a:lvl2pPr marL="5143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350" kern="1200">
          <a:solidFill>
            <a:schemeClr val="tx1">
              <a:lumMod val="65000"/>
              <a:lumOff val="35000"/>
            </a:schemeClr>
          </a:solidFill>
          <a:latin typeface="+mn-lt"/>
          <a:ea typeface="+mn-ea"/>
          <a:cs typeface="+mn-cs"/>
        </a:defRPr>
      </a:lvl2pPr>
      <a:lvl3pPr marL="8572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200" kern="1200">
          <a:solidFill>
            <a:schemeClr val="tx1">
              <a:lumMod val="65000"/>
              <a:lumOff val="35000"/>
            </a:schemeClr>
          </a:solidFill>
          <a:latin typeface="+mn-lt"/>
          <a:ea typeface="+mn-ea"/>
          <a:cs typeface="+mn-cs"/>
        </a:defRPr>
      </a:lvl3pPr>
      <a:lvl4pPr marL="12001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4pPr>
      <a:lvl5pPr marL="15430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6pPr>
      <a:lvl7pPr marL="22288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7pPr>
      <a:lvl8pPr marL="25717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8pPr>
      <a:lvl9pPr marL="29146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uschamber.com/sites/default/files/023595_comm_corona_virus_smallbiz_loan_final.pdf" TargetMode="Externa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uschamber.com/sites/default/files/023595_comm_corona_virus_smallbiz_loan_final.pdf" TargetMode="Externa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uschamber.com/sites/default/files/023595_comm_corona_virus_smallbiz_loan_final.pdf" TargetMode="Externa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uschamber.com/sites/default/files/023595_comm_corona_virus_smallbiz_loan_final.pdf" TargetMode="Externa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uschamber.com/sites/default/files/023595_comm_corona_virus_smallbiz_loan_final.pdf" TargetMode="Externa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uschamber.com/sites/default/files/023595_comm_corona_virus_smallbiz_loan_final.pdf" TargetMode="Externa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uschamber.com/sites/default/files/023595_comm_corona_virus_smallbiz_loan_final.pdf" TargetMode="Externa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uschamber.com/sites/default/files/023595_comm_corona_virus_smallbiz_loan_final.pdf" TargetMode="Externa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4.png"/><Relationship Id="rId9"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2.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59.jpeg"/><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hyperlink" Target="https://www.businessinsider.com/coronavirus-pandemic-timeline-history-major-events-2020-3"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hyperlink" Target="https://www.federalregister.gov/documents/2020/04/06/2020-06990/medicare-and-medicaid-programs-policy-and-regulatory-revisions-in-response-to-the-covid-19-public" TargetMode="External"/><Relationship Id="rId2" Type="http://schemas.openxmlformats.org/officeDocument/2006/relationships/hyperlink" Target="https://www.cms.gov/newsroom/press-releases/president-trump-expands-telehealth-benefits-medicare-beneficiaries-during-covid-19-outbreak" TargetMode="Externa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hyperlink" Target="https://www.cms.gov/files/document/provider-enrollment-relief-faqs-covid-19.pdf" TargetMode="External"/><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hyperlink" Target="https://www.cms.gov/Medicare/Medicare-General-Information/Telehealth/Telehealth-Codes" TargetMode="External"/><Relationship Id="rId4" Type="http://schemas.openxmlformats.org/officeDocument/2006/relationships/hyperlink" Target="https://www.cms.gov/files/document/03092020-covid-19-faqs-508.pdf"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cms.gov/files/document/provider-enrollment-relief-faqs-covid-19.pdf#page=5" TargetMode="External"/><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hyperlink" Target="https://www.fsmb.org/advocacy/covid-19/" TargetMode="Externa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hyperlink" Target="https://www.cms.gov/Medicare/Medicare-General-Information/Telehealth/Telehealth-Codes" TargetMode="External"/><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8" Type="http://schemas.openxmlformats.org/officeDocument/2006/relationships/hyperlink" Target="https://oig.hhs.gov/fraud/docs/alertsandbulletins/2020/policy-telehealth-2020.pdf" TargetMode="External"/><Relationship Id="rId3" Type="http://schemas.openxmlformats.org/officeDocument/2006/relationships/hyperlink" Target="https://www.cms.gov/newsroom/press-releases/president-trump-expands-telehealth-benefits-medicare-beneficiaries-during-covid-19-outbreak" TargetMode="External"/><Relationship Id="rId7" Type="http://schemas.openxmlformats.org/officeDocument/2006/relationships/hyperlink" Target="https://www.cms.gov/files/document/covid-dear-clinician-letter.pdf" TargetMode="External"/><Relationship Id="rId12" Type="http://schemas.openxmlformats.org/officeDocument/2006/relationships/hyperlink" Target="https://www.cchpca.org/resources/covid-19-related-state-actions" TargetMode="External"/><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hyperlink" Target="https://www.cms.gov/files/document/03092020-covid-19-faqs-508.pdf" TargetMode="External"/><Relationship Id="rId11" Type="http://schemas.openxmlformats.org/officeDocument/2006/relationships/hyperlink" Target="http://www.fsmb.org/advocacy/covid-19/" TargetMode="External"/><Relationship Id="rId5" Type="http://schemas.openxmlformats.org/officeDocument/2006/relationships/hyperlink" Target="https://www.cms.gov/files/document/provider-enrollment-relief-faqs-covid-19.pdf" TargetMode="External"/><Relationship Id="rId10" Type="http://schemas.openxmlformats.org/officeDocument/2006/relationships/hyperlink" Target="https://www.hhs.gov/hipaa/for-professionals/special-topics/emergency-preparedness/notification-enforcement-discretion-telehealth/index.html" TargetMode="External"/><Relationship Id="rId4" Type="http://schemas.openxmlformats.org/officeDocument/2006/relationships/hyperlink" Target="https://www.cms.gov/newsroom/press-releases/trump-administration-makes-sweeping-regulatory-changes-help-us-healthcare-system-address-covid-19" TargetMode="External"/><Relationship Id="rId9" Type="http://schemas.openxmlformats.org/officeDocument/2006/relationships/hyperlink" Target="https://oig.hhs.gov/fraud/docs/alertsandbulletins/2020/telehealth-waiver-faq-2020.pdf"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uschamber.com/sites/default/files/uscc_covid19_sb-economic-injury-disaster-loans.pdf"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uschamber.com/sites/default/files/uscc_covid19_sb-economic-injury-disaster-loans.pdf" TargetMode="Externa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endParaRPr lang="en-US" altLang="en-US" dirty="0" smtClean="0"/>
          </a:p>
        </p:txBody>
      </p:sp>
      <p:sp>
        <p:nvSpPr>
          <p:cNvPr id="2051" name="Subtitle 2"/>
          <p:cNvSpPr>
            <a:spLocks noGrp="1"/>
          </p:cNvSpPr>
          <p:nvPr>
            <p:ph type="subTitle" idx="1"/>
          </p:nvPr>
        </p:nvSpPr>
        <p:spPr>
          <a:xfrm>
            <a:off x="1600200" y="3254573"/>
            <a:ext cx="2514600" cy="1241822"/>
          </a:xfrm>
        </p:spPr>
        <p:txBody>
          <a:bodyPr/>
          <a:lstStyle/>
          <a:p>
            <a:r>
              <a:rPr lang="en-US" sz="1600" b="1" dirty="0">
                <a:latin typeface="Open Sans"/>
              </a:rPr>
              <a:t>Bryan Prescott, PharmD, MBA</a:t>
            </a:r>
          </a:p>
          <a:p>
            <a:r>
              <a:rPr lang="en-US" sz="1600" dirty="0">
                <a:latin typeface="Open Sans"/>
              </a:rPr>
              <a:t>Director of Management Coaching Services at PCCA</a:t>
            </a:r>
            <a:endParaRPr lang="en-US" sz="1600" dirty="0"/>
          </a:p>
          <a:p>
            <a:endParaRPr lang="en-US" altLang="en-US" sz="1600" dirty="0" smtClean="0"/>
          </a:p>
        </p:txBody>
      </p:sp>
      <p:pic>
        <p:nvPicPr>
          <p:cNvPr id="4" name="Picture 4" descr="FREE WEBINAR FOR PHARMACISTS &amp; PRESCRIBERS: Leveraging the CARES Act &amp; FFCRA to Support Your Pract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460" y="53578"/>
            <a:ext cx="6355080" cy="26479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Bryan Prescott, PCC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978" y="3028950"/>
            <a:ext cx="1500187" cy="18002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indy Moon of Hart Healt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5280" y="3028950"/>
            <a:ext cx="1500188" cy="18002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544502" y="3275319"/>
            <a:ext cx="3447098"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pen Sans"/>
                <a:ea typeface="+mn-ea"/>
                <a:cs typeface="+mn-cs"/>
              </a:rPr>
              <a:t>Cindy Moon</a:t>
            </a:r>
            <a:r>
              <a:rPr kumimoji="0" lang="en-US" sz="1800" b="0" i="0" u="none" strike="noStrike" kern="1200" cap="none" spc="0" normalizeH="0" baseline="0" noProof="0" dirty="0">
                <a:ln>
                  <a:noFill/>
                </a:ln>
                <a:solidFill>
                  <a:prstClr val="white"/>
                </a:solidFill>
                <a:effectLst/>
                <a:uLnTx/>
                <a:uFillTx/>
                <a:latin typeface="Open Sans"/>
                <a:ea typeface="+mn-ea"/>
                <a:cs typeface="+mn-cs"/>
              </a:rPr>
              <a:t>, </a:t>
            </a:r>
            <a:r>
              <a:rPr kumimoji="0" lang="en-US" sz="1800" b="1" i="0" u="none" strike="noStrike" kern="1200" cap="none" spc="0" normalizeH="0" baseline="0" noProof="0" dirty="0">
                <a:ln>
                  <a:noFill/>
                </a:ln>
                <a:solidFill>
                  <a:prstClr val="white"/>
                </a:solidFill>
                <a:effectLst/>
                <a:uLnTx/>
                <a:uFillTx/>
                <a:latin typeface="Open Sans"/>
                <a:ea typeface="+mn-ea"/>
                <a:cs typeface="+mn-cs"/>
              </a:rPr>
              <a:t>MPH, MPP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pen Sans"/>
                <a:ea typeface="+mn-ea"/>
                <a:cs typeface="+mn-cs"/>
              </a:rPr>
              <a:t>Vice President of Health Care Payment and Delivery Reform at Hart Health Strategies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3433309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 and Unemployment</a:t>
            </a:r>
            <a:endParaRPr lang="en-US" dirty="0"/>
          </a:p>
        </p:txBody>
      </p:sp>
      <p:pic>
        <p:nvPicPr>
          <p:cNvPr id="1026" name="Picture 2" descr="U.S. unemployment rate: Real unemployment likely hit 14.7%, th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1540" y="1363980"/>
            <a:ext cx="4366259" cy="36656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304800" y="1352550"/>
            <a:ext cx="4114800" cy="3519338"/>
          </a:xfrm>
          <a:prstGeom prst="rect">
            <a:avLst/>
          </a:prstGeom>
        </p:spPr>
      </p:pic>
      <p:pic>
        <p:nvPicPr>
          <p:cNvPr id="7" name="Picture 6"/>
          <p:cNvPicPr>
            <a:picLocks noChangeAspect="1"/>
          </p:cNvPicPr>
          <p:nvPr/>
        </p:nvPicPr>
        <p:blipFill rotWithShape="1">
          <a:blip r:embed="rId4"/>
          <a:srcRect t="25537" b="27576"/>
          <a:stretch/>
        </p:blipFill>
        <p:spPr>
          <a:xfrm>
            <a:off x="609601" y="3105150"/>
            <a:ext cx="2286000" cy="1071824"/>
          </a:xfrm>
          <a:prstGeom prst="rect">
            <a:avLst/>
          </a:prstGeom>
        </p:spPr>
      </p:pic>
    </p:spTree>
    <p:extLst>
      <p:ext uri="{BB962C8B-B14F-4D97-AF65-F5344CB8AC3E}">
        <p14:creationId xmlns:p14="http://schemas.microsoft.com/office/powerpoint/2010/main" val="23171195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 name="Picture 10" descr="City of Phoenix working to connect laid-off workers with temp jobs"/>
          <p:cNvPicPr>
            <a:picLocks noChangeAspect="1" noChangeArrowheads="1"/>
          </p:cNvPicPr>
          <p:nvPr/>
        </p:nvPicPr>
        <p:blipFill rotWithShape="1">
          <a:blip r:embed="rId2">
            <a:extLst>
              <a:ext uri="{28A0092B-C50C-407E-A947-70E740481C1C}">
                <a14:useLocalDpi xmlns:a14="http://schemas.microsoft.com/office/drawing/2010/main" val="0"/>
              </a:ext>
            </a:extLst>
          </a:blip>
          <a:srcRect l="1809"/>
          <a:stretch/>
        </p:blipFill>
        <p:spPr bwMode="auto">
          <a:xfrm>
            <a:off x="83820" y="876516"/>
            <a:ext cx="5744633" cy="32908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r="40246"/>
          <a:stretch/>
        </p:blipFill>
        <p:spPr>
          <a:xfrm>
            <a:off x="5715000" y="1352550"/>
            <a:ext cx="3273504" cy="2438400"/>
          </a:xfrm>
          <a:prstGeom prst="rect">
            <a:avLst/>
          </a:prstGeom>
        </p:spPr>
      </p:pic>
      <p:pic>
        <p:nvPicPr>
          <p:cNvPr id="5128" name="Picture 8" descr="ADA lobbies Congress on CARES Act"/>
          <p:cNvPicPr>
            <a:picLocks noChangeAspect="1" noChangeArrowheads="1"/>
          </p:cNvPicPr>
          <p:nvPr/>
        </p:nvPicPr>
        <p:blipFill rotWithShape="1">
          <a:blip r:embed="rId4">
            <a:extLst>
              <a:ext uri="{28A0092B-C50C-407E-A947-70E740481C1C}">
                <a14:useLocalDpi xmlns:a14="http://schemas.microsoft.com/office/drawing/2010/main" val="0"/>
              </a:ext>
            </a:extLst>
          </a:blip>
          <a:srcRect r="19833"/>
          <a:stretch/>
        </p:blipFill>
        <p:spPr bwMode="auto">
          <a:xfrm>
            <a:off x="83820" y="976095"/>
            <a:ext cx="5443358" cy="3191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46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r="40246" b="15967"/>
          <a:stretch/>
        </p:blipFill>
        <p:spPr>
          <a:xfrm>
            <a:off x="5487101" y="3802713"/>
            <a:ext cx="1818855" cy="1138519"/>
          </a:xfrm>
          <a:prstGeom prst="rect">
            <a:avLst/>
          </a:prstGeom>
        </p:spPr>
      </p:pic>
      <p:pic>
        <p:nvPicPr>
          <p:cNvPr id="2" name="Picture 1"/>
          <p:cNvPicPr>
            <a:picLocks noChangeAspect="1"/>
          </p:cNvPicPr>
          <p:nvPr/>
        </p:nvPicPr>
        <p:blipFill>
          <a:blip r:embed="rId3"/>
          <a:stretch>
            <a:fillRect/>
          </a:stretch>
        </p:blipFill>
        <p:spPr>
          <a:xfrm>
            <a:off x="395619" y="895350"/>
            <a:ext cx="3805733" cy="3602869"/>
          </a:xfrm>
          <a:prstGeom prst="rect">
            <a:avLst/>
          </a:prstGeom>
        </p:spPr>
      </p:pic>
      <p:sp>
        <p:nvSpPr>
          <p:cNvPr id="3" name="Oval 2"/>
          <p:cNvSpPr/>
          <p:nvPr/>
        </p:nvSpPr>
        <p:spPr>
          <a:xfrm>
            <a:off x="1614219" y="2813473"/>
            <a:ext cx="1524000" cy="1447800"/>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4820425" y="317940"/>
            <a:ext cx="3152215" cy="1524000"/>
          </a:xfrm>
          <a:prstGeom prst="rect">
            <a:avLst/>
          </a:prstGeom>
        </p:spPr>
      </p:pic>
      <p:sp>
        <p:nvSpPr>
          <p:cNvPr id="5" name="Curved Right Arrow 4"/>
          <p:cNvSpPr/>
          <p:nvPr/>
        </p:nvSpPr>
        <p:spPr>
          <a:xfrm rot="13644871">
            <a:off x="3785703" y="1167416"/>
            <a:ext cx="985810" cy="3788236"/>
          </a:xfrm>
          <a:prstGeom prst="curved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4" descr="General Liability Insurance for the Small Busines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7331" y="2081831"/>
            <a:ext cx="1918394" cy="1328119"/>
          </a:xfrm>
          <a:prstGeom prst="rect">
            <a:avLst/>
          </a:prstGeom>
          <a:noFill/>
          <a:extLst>
            <a:ext uri="{909E8E84-426E-40DD-AFC4-6F175D3DCCD1}">
              <a14:hiddenFill xmlns:a14="http://schemas.microsoft.com/office/drawing/2010/main">
                <a:solidFill>
                  <a:srgbClr val="FFFFFF"/>
                </a:solidFill>
              </a14:hiddenFill>
            </a:ext>
          </a:extLst>
        </p:spPr>
      </p:pic>
      <p:sp>
        <p:nvSpPr>
          <p:cNvPr id="7" name="Down Arrow 6"/>
          <p:cNvSpPr/>
          <p:nvPr/>
        </p:nvSpPr>
        <p:spPr>
          <a:xfrm flipH="1">
            <a:off x="6216402" y="1742388"/>
            <a:ext cx="360253" cy="524562"/>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flipH="1">
            <a:off x="6216402" y="3324638"/>
            <a:ext cx="360253" cy="510048"/>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305956" y="2490307"/>
            <a:ext cx="1685644" cy="646331"/>
          </a:xfrm>
          <a:prstGeom prst="rect">
            <a:avLst/>
          </a:prstGeom>
          <a:noFill/>
        </p:spPr>
        <p:txBody>
          <a:bodyPr wrap="square" rtlCol="0">
            <a:spAutoFit/>
          </a:bodyPr>
          <a:lstStyle/>
          <a:p>
            <a:pPr algn="ctr"/>
            <a:r>
              <a:rPr lang="en-US" b="1" dirty="0" smtClean="0">
                <a:latin typeface="Cambria" panose="02040503050406030204" pitchFamily="18" charset="0"/>
              </a:rPr>
              <a:t>10 WEEKS</a:t>
            </a:r>
          </a:p>
          <a:p>
            <a:pPr algn="ctr"/>
            <a:r>
              <a:rPr lang="en-US" b="1" dirty="0" smtClean="0">
                <a:latin typeface="Cambria" panose="02040503050406030204" pitchFamily="18" charset="0"/>
              </a:rPr>
              <a:t>OF PAYROLL!</a:t>
            </a:r>
            <a:endParaRPr lang="en-US" b="1" dirty="0">
              <a:latin typeface="Cambria" panose="02040503050406030204" pitchFamily="18" charset="0"/>
            </a:endParaRPr>
          </a:p>
        </p:txBody>
      </p:sp>
    </p:spTree>
    <p:extLst>
      <p:ext uri="{BB962C8B-B14F-4D97-AF65-F5344CB8AC3E}">
        <p14:creationId xmlns:p14="http://schemas.microsoft.com/office/powerpoint/2010/main" val="107002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250"/>
                                        <p:tgtEl>
                                          <p:spTgt spid="5"/>
                                        </p:tgtEl>
                                      </p:cBhvr>
                                    </p:animEffect>
                                  </p:childTnLst>
                                </p:cTn>
                              </p:par>
                            </p:childTnLst>
                          </p:cTn>
                        </p:par>
                        <p:par>
                          <p:cTn id="13" fill="hold">
                            <p:stCondLst>
                              <p:cond delay="250"/>
                            </p:stCondLst>
                            <p:childTnLst>
                              <p:par>
                                <p:cTn id="14" presetID="1"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250"/>
                                        <p:tgtEl>
                                          <p:spTgt spid="7"/>
                                        </p:tgtEl>
                                      </p:cBhvr>
                                    </p:animEffect>
                                  </p:childTnLst>
                                </p:cTn>
                              </p:par>
                            </p:childTnLst>
                          </p:cTn>
                        </p:par>
                        <p:par>
                          <p:cTn id="21" fill="hold">
                            <p:stCondLst>
                              <p:cond delay="250"/>
                            </p:stCondLst>
                            <p:childTnLst>
                              <p:par>
                                <p:cTn id="22" presetID="1"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250"/>
                                        <p:tgtEl>
                                          <p:spTgt spid="8"/>
                                        </p:tgtEl>
                                      </p:cBhvr>
                                    </p:animEffect>
                                  </p:childTnLst>
                                </p:cTn>
                              </p:par>
                            </p:childTnLst>
                          </p:cTn>
                        </p:par>
                        <p:par>
                          <p:cTn id="31" fill="hold">
                            <p:stCondLst>
                              <p:cond delay="250"/>
                            </p:stCondLst>
                            <p:childTnLst>
                              <p:par>
                                <p:cTn id="32" presetID="1" presetClass="entr" presetSubtype="0"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81000" y="2038348"/>
            <a:ext cx="8229600" cy="2708673"/>
          </a:xfrm>
        </p:spPr>
        <p:txBody>
          <a:bodyPr>
            <a:normAutofit fontScale="85000" lnSpcReduction="20000"/>
          </a:bodyPr>
          <a:lstStyle/>
          <a:p>
            <a:pPr marL="0" indent="0">
              <a:buNone/>
            </a:pPr>
            <a:r>
              <a:rPr lang="en-US" sz="4000" dirty="0" smtClean="0"/>
              <a:t>Who </a:t>
            </a:r>
            <a:r>
              <a:rPr lang="en-US" sz="4000" dirty="0"/>
              <a:t>is </a:t>
            </a:r>
            <a:r>
              <a:rPr lang="en-US" sz="4000" b="1" dirty="0">
                <a:solidFill>
                  <a:schemeClr val="bg1">
                    <a:lumMod val="65000"/>
                  </a:schemeClr>
                </a:solidFill>
              </a:rPr>
              <a:t>ELIGIBLE</a:t>
            </a:r>
            <a:r>
              <a:rPr lang="en-US" sz="4000" dirty="0">
                <a:solidFill>
                  <a:schemeClr val="bg1">
                    <a:lumMod val="65000"/>
                  </a:schemeClr>
                </a:solidFill>
              </a:rPr>
              <a:t>?</a:t>
            </a:r>
            <a:r>
              <a:rPr lang="en-US" sz="4000" dirty="0"/>
              <a:t> </a:t>
            </a:r>
            <a:endParaRPr lang="en-US" sz="4000" dirty="0" smtClean="0"/>
          </a:p>
          <a:p>
            <a:r>
              <a:rPr lang="en-US" dirty="0" smtClean="0"/>
              <a:t>Businesses </a:t>
            </a:r>
            <a:r>
              <a:rPr lang="en-US" dirty="0"/>
              <a:t>with fewer than 500 employees </a:t>
            </a:r>
            <a:endParaRPr lang="en-US" dirty="0" smtClean="0"/>
          </a:p>
          <a:p>
            <a:r>
              <a:rPr lang="en-US" dirty="0" smtClean="0"/>
              <a:t>Sole proprietors</a:t>
            </a:r>
          </a:p>
          <a:p>
            <a:r>
              <a:rPr lang="en-US" dirty="0" smtClean="0"/>
              <a:t>Independent contractors</a:t>
            </a:r>
          </a:p>
          <a:p>
            <a:r>
              <a:rPr lang="en-US" dirty="0"/>
              <a:t>An individual who is self-employed who regularly carries on any trade or business</a:t>
            </a:r>
          </a:p>
        </p:txBody>
      </p:sp>
      <p:sp>
        <p:nvSpPr>
          <p:cNvPr id="7" name="TextBox 6"/>
          <p:cNvSpPr txBox="1"/>
          <p:nvPr/>
        </p:nvSpPr>
        <p:spPr>
          <a:xfrm>
            <a:off x="0" y="4835723"/>
            <a:ext cx="7619999" cy="307777"/>
          </a:xfrm>
          <a:prstGeom prst="rect">
            <a:avLst/>
          </a:prstGeom>
          <a:noFill/>
        </p:spPr>
        <p:txBody>
          <a:bodyPr wrap="square" rtlCol="0">
            <a:spAutoFit/>
          </a:bodyPr>
          <a:lstStyle/>
          <a:p>
            <a:r>
              <a:rPr lang="en-US" sz="1400" dirty="0">
                <a:hlinkClick r:id="rId2"/>
              </a:rPr>
              <a:t>https://www.uschamber.com/sites/default/files/023595_comm_corona_virus_smallbiz_loan_final.pdf</a:t>
            </a:r>
            <a:endParaRPr lang="en-US" sz="1400" dirty="0"/>
          </a:p>
        </p:txBody>
      </p:sp>
      <p:pic>
        <p:nvPicPr>
          <p:cNvPr id="2052" name="Picture 4" descr="General Liability Insurance for the Small Busine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7681" y="0"/>
            <a:ext cx="2944280" cy="20383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0" y="2"/>
            <a:ext cx="3733799" cy="1805178"/>
          </a:xfrm>
          <a:prstGeom prst="rect">
            <a:avLst/>
          </a:prstGeom>
        </p:spPr>
      </p:pic>
    </p:spTree>
    <p:extLst>
      <p:ext uri="{BB962C8B-B14F-4D97-AF65-F5344CB8AC3E}">
        <p14:creationId xmlns:p14="http://schemas.microsoft.com/office/powerpoint/2010/main" val="37439681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81000" y="2419350"/>
            <a:ext cx="8229600" cy="2327671"/>
          </a:xfrm>
        </p:spPr>
        <p:txBody>
          <a:bodyPr>
            <a:normAutofit/>
          </a:bodyPr>
          <a:lstStyle/>
          <a:p>
            <a:pPr marL="0" indent="0">
              <a:buNone/>
            </a:pPr>
            <a:r>
              <a:rPr lang="en-US" sz="4000" dirty="0" smtClean="0"/>
              <a:t>How much can I </a:t>
            </a:r>
            <a:r>
              <a:rPr lang="en-US" sz="4000" b="1" dirty="0" smtClean="0">
                <a:solidFill>
                  <a:schemeClr val="bg1">
                    <a:lumMod val="65000"/>
                  </a:schemeClr>
                </a:solidFill>
              </a:rPr>
              <a:t>BORROW</a:t>
            </a:r>
            <a:r>
              <a:rPr lang="en-US" sz="4000" dirty="0" smtClean="0">
                <a:solidFill>
                  <a:schemeClr val="bg1">
                    <a:lumMod val="65000"/>
                  </a:schemeClr>
                </a:solidFill>
              </a:rPr>
              <a:t>?</a:t>
            </a:r>
            <a:r>
              <a:rPr lang="en-US" sz="4000" dirty="0" smtClean="0"/>
              <a:t> </a:t>
            </a:r>
          </a:p>
          <a:p>
            <a:r>
              <a:rPr lang="en-US" dirty="0" smtClean="0"/>
              <a:t>2.5 x the borrower’s average monthly payroll up to $10 million maximum</a:t>
            </a:r>
          </a:p>
        </p:txBody>
      </p:sp>
      <p:sp>
        <p:nvSpPr>
          <p:cNvPr id="7" name="TextBox 6"/>
          <p:cNvSpPr txBox="1"/>
          <p:nvPr/>
        </p:nvSpPr>
        <p:spPr>
          <a:xfrm>
            <a:off x="0" y="4835723"/>
            <a:ext cx="7619999" cy="307777"/>
          </a:xfrm>
          <a:prstGeom prst="rect">
            <a:avLst/>
          </a:prstGeom>
          <a:noFill/>
        </p:spPr>
        <p:txBody>
          <a:bodyPr wrap="square" rtlCol="0">
            <a:spAutoFit/>
          </a:bodyPr>
          <a:lstStyle/>
          <a:p>
            <a:r>
              <a:rPr lang="en-US" sz="1400" dirty="0">
                <a:hlinkClick r:id="rId2"/>
              </a:rPr>
              <a:t>https://www.uschamber.com/sites/default/files/023595_comm_corona_virus_smallbiz_loan_final.pdf</a:t>
            </a:r>
            <a:endParaRPr lang="en-US" sz="1400" dirty="0"/>
          </a:p>
        </p:txBody>
      </p:sp>
      <p:pic>
        <p:nvPicPr>
          <p:cNvPr id="3" name="Picture 2"/>
          <p:cNvPicPr>
            <a:picLocks noChangeAspect="1"/>
          </p:cNvPicPr>
          <p:nvPr/>
        </p:nvPicPr>
        <p:blipFill>
          <a:blip r:embed="rId3"/>
          <a:stretch>
            <a:fillRect/>
          </a:stretch>
        </p:blipFill>
        <p:spPr>
          <a:xfrm>
            <a:off x="0" y="2"/>
            <a:ext cx="3733799" cy="1805178"/>
          </a:xfrm>
          <a:prstGeom prst="rect">
            <a:avLst/>
          </a:prstGeom>
        </p:spPr>
      </p:pic>
      <p:pic>
        <p:nvPicPr>
          <p:cNvPr id="1026" name="Picture 2" descr="Playing with Borrowed Money - BJ21.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4075" y="286"/>
            <a:ext cx="3209925" cy="2095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4130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81000" y="1962150"/>
            <a:ext cx="8229600" cy="2784871"/>
          </a:xfrm>
        </p:spPr>
        <p:txBody>
          <a:bodyPr>
            <a:normAutofit fontScale="70000" lnSpcReduction="20000"/>
          </a:bodyPr>
          <a:lstStyle/>
          <a:p>
            <a:pPr marL="0" indent="0">
              <a:buNone/>
            </a:pPr>
            <a:r>
              <a:rPr lang="en-US" sz="4000" dirty="0" smtClean="0"/>
              <a:t>What’s included in </a:t>
            </a:r>
            <a:r>
              <a:rPr lang="en-US" sz="4000" b="1" dirty="0" smtClean="0">
                <a:solidFill>
                  <a:schemeClr val="bg1">
                    <a:lumMod val="65000"/>
                  </a:schemeClr>
                </a:solidFill>
              </a:rPr>
              <a:t>PAYROLL COSTS</a:t>
            </a:r>
            <a:r>
              <a:rPr lang="en-US" sz="4000" dirty="0" smtClean="0">
                <a:solidFill>
                  <a:schemeClr val="bg1">
                    <a:lumMod val="65000"/>
                  </a:schemeClr>
                </a:solidFill>
              </a:rPr>
              <a:t>?</a:t>
            </a:r>
            <a:r>
              <a:rPr lang="en-US" sz="4000" dirty="0" smtClean="0"/>
              <a:t> </a:t>
            </a:r>
          </a:p>
          <a:p>
            <a:r>
              <a:rPr lang="en-US" dirty="0"/>
              <a:t>S</a:t>
            </a:r>
            <a:r>
              <a:rPr lang="en-US" dirty="0" smtClean="0"/>
              <a:t>alary</a:t>
            </a:r>
            <a:r>
              <a:rPr lang="en-US" dirty="0"/>
              <a:t>, wage, commission, or similar </a:t>
            </a:r>
            <a:r>
              <a:rPr lang="en-US" dirty="0" smtClean="0"/>
              <a:t>compensation</a:t>
            </a:r>
          </a:p>
          <a:p>
            <a:r>
              <a:rPr lang="en-US" dirty="0"/>
              <a:t>P</a:t>
            </a:r>
            <a:r>
              <a:rPr lang="en-US" dirty="0" smtClean="0"/>
              <a:t>ayment </a:t>
            </a:r>
            <a:r>
              <a:rPr lang="en-US" dirty="0"/>
              <a:t>of cash tip or </a:t>
            </a:r>
            <a:r>
              <a:rPr lang="en-US" dirty="0" smtClean="0"/>
              <a:t>equivalent</a:t>
            </a:r>
          </a:p>
          <a:p>
            <a:r>
              <a:rPr lang="en-US" dirty="0"/>
              <a:t>P</a:t>
            </a:r>
            <a:r>
              <a:rPr lang="en-US" dirty="0" smtClean="0"/>
              <a:t>ayment </a:t>
            </a:r>
            <a:r>
              <a:rPr lang="en-US" dirty="0"/>
              <a:t>for vacation, parental, family, medical, or sick </a:t>
            </a:r>
            <a:r>
              <a:rPr lang="en-US" dirty="0" smtClean="0"/>
              <a:t>leave</a:t>
            </a:r>
          </a:p>
          <a:p>
            <a:r>
              <a:rPr lang="en-US" dirty="0"/>
              <a:t>A</a:t>
            </a:r>
            <a:r>
              <a:rPr lang="en-US" dirty="0" smtClean="0"/>
              <a:t>llowance </a:t>
            </a:r>
            <a:r>
              <a:rPr lang="en-US" dirty="0"/>
              <a:t>for dismissal or </a:t>
            </a:r>
            <a:r>
              <a:rPr lang="en-US" dirty="0" smtClean="0"/>
              <a:t>separation</a:t>
            </a:r>
          </a:p>
          <a:p>
            <a:r>
              <a:rPr lang="en-US" dirty="0"/>
              <a:t>P</a:t>
            </a:r>
            <a:r>
              <a:rPr lang="en-US" dirty="0" smtClean="0"/>
              <a:t>ayment </a:t>
            </a:r>
            <a:r>
              <a:rPr lang="en-US" dirty="0"/>
              <a:t>for group health care and retirement </a:t>
            </a:r>
            <a:r>
              <a:rPr lang="en-US" dirty="0" smtClean="0"/>
              <a:t>benefits</a:t>
            </a:r>
          </a:p>
          <a:p>
            <a:r>
              <a:rPr lang="en-US" dirty="0"/>
              <a:t>P</a:t>
            </a:r>
            <a:r>
              <a:rPr lang="en-US" dirty="0" smtClean="0"/>
              <a:t>ayment </a:t>
            </a:r>
            <a:r>
              <a:rPr lang="en-US" dirty="0"/>
              <a:t>of state or local tax assessed on the compensation of the employee </a:t>
            </a:r>
            <a:endParaRPr lang="en-US" dirty="0" smtClean="0"/>
          </a:p>
        </p:txBody>
      </p:sp>
      <p:sp>
        <p:nvSpPr>
          <p:cNvPr id="7" name="TextBox 6"/>
          <p:cNvSpPr txBox="1"/>
          <p:nvPr/>
        </p:nvSpPr>
        <p:spPr>
          <a:xfrm>
            <a:off x="0" y="4835723"/>
            <a:ext cx="7619999" cy="307777"/>
          </a:xfrm>
          <a:prstGeom prst="rect">
            <a:avLst/>
          </a:prstGeom>
          <a:noFill/>
        </p:spPr>
        <p:txBody>
          <a:bodyPr wrap="square" rtlCol="0">
            <a:spAutoFit/>
          </a:bodyPr>
          <a:lstStyle/>
          <a:p>
            <a:r>
              <a:rPr lang="en-US" sz="1400" dirty="0">
                <a:hlinkClick r:id="rId2"/>
              </a:rPr>
              <a:t>https://www.uschamber.com/sites/default/files/023595_comm_corona_virus_smallbiz_loan_final.pdf</a:t>
            </a:r>
            <a:endParaRPr lang="en-US" sz="1400" dirty="0"/>
          </a:p>
        </p:txBody>
      </p:sp>
      <p:pic>
        <p:nvPicPr>
          <p:cNvPr id="3" name="Picture 2"/>
          <p:cNvPicPr>
            <a:picLocks noChangeAspect="1"/>
          </p:cNvPicPr>
          <p:nvPr/>
        </p:nvPicPr>
        <p:blipFill>
          <a:blip r:embed="rId3"/>
          <a:stretch>
            <a:fillRect/>
          </a:stretch>
        </p:blipFill>
        <p:spPr>
          <a:xfrm>
            <a:off x="0" y="2"/>
            <a:ext cx="3733799" cy="1805178"/>
          </a:xfrm>
          <a:prstGeom prst="rect">
            <a:avLst/>
          </a:prstGeom>
        </p:spPr>
      </p:pic>
      <p:pic>
        <p:nvPicPr>
          <p:cNvPr id="2050" name="Picture 2" descr="Top 7 Free and Open Source Payroll Software - Fretty Francis - Mediu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8827" y="-9272"/>
            <a:ext cx="2925173" cy="2047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1303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81000" y="1962151"/>
            <a:ext cx="4876800" cy="2873572"/>
          </a:xfrm>
        </p:spPr>
        <p:txBody>
          <a:bodyPr>
            <a:normAutofit fontScale="70000" lnSpcReduction="20000"/>
          </a:bodyPr>
          <a:lstStyle/>
          <a:p>
            <a:pPr marL="0" indent="0">
              <a:buNone/>
            </a:pPr>
            <a:r>
              <a:rPr lang="en-US" sz="4000" dirty="0" smtClean="0"/>
              <a:t>What’s </a:t>
            </a:r>
            <a:r>
              <a:rPr lang="en-US" sz="4000" b="1" dirty="0" smtClean="0">
                <a:solidFill>
                  <a:srgbClr val="FF0000"/>
                </a:solidFill>
              </a:rPr>
              <a:t>NOT</a:t>
            </a:r>
            <a:r>
              <a:rPr lang="en-US" sz="4000" dirty="0" smtClean="0"/>
              <a:t> included in </a:t>
            </a:r>
            <a:r>
              <a:rPr lang="en-US" sz="4000" b="1" dirty="0" smtClean="0">
                <a:solidFill>
                  <a:schemeClr val="bg1">
                    <a:lumMod val="65000"/>
                  </a:schemeClr>
                </a:solidFill>
              </a:rPr>
              <a:t>PAYROLL COSTS</a:t>
            </a:r>
            <a:r>
              <a:rPr lang="en-US" sz="4000" dirty="0" smtClean="0">
                <a:solidFill>
                  <a:schemeClr val="bg1">
                    <a:lumMod val="65000"/>
                  </a:schemeClr>
                </a:solidFill>
              </a:rPr>
              <a:t>?</a:t>
            </a:r>
            <a:r>
              <a:rPr lang="en-US" sz="4000" dirty="0" smtClean="0"/>
              <a:t> </a:t>
            </a:r>
          </a:p>
          <a:p>
            <a:r>
              <a:rPr lang="en-US" dirty="0"/>
              <a:t>Compensation of an individual employee in excess of an annual salary of $100,000 </a:t>
            </a:r>
            <a:endParaRPr lang="en-US" dirty="0" smtClean="0"/>
          </a:p>
          <a:p>
            <a:endParaRPr lang="en-US" sz="2900" dirty="0"/>
          </a:p>
          <a:p>
            <a:pPr marL="0" indent="0">
              <a:buNone/>
            </a:pPr>
            <a:r>
              <a:rPr lang="en-US" sz="2900" dirty="0" smtClean="0"/>
              <a:t>Contributions </a:t>
            </a:r>
            <a:r>
              <a:rPr lang="en-US" sz="2900" dirty="0"/>
              <a:t>to healthcare and retirement benefits are </a:t>
            </a:r>
            <a:r>
              <a:rPr lang="en-US" sz="2900" u="sng" dirty="0"/>
              <a:t>not part</a:t>
            </a:r>
            <a:r>
              <a:rPr lang="en-US" sz="2900" dirty="0"/>
              <a:t> of amount deemed in excess of $100,000 annual </a:t>
            </a:r>
            <a:r>
              <a:rPr lang="en-US" sz="2900" dirty="0" smtClean="0"/>
              <a:t>salary</a:t>
            </a:r>
          </a:p>
          <a:p>
            <a:endParaRPr lang="en-US" dirty="0"/>
          </a:p>
        </p:txBody>
      </p:sp>
      <p:sp>
        <p:nvSpPr>
          <p:cNvPr id="7" name="TextBox 6"/>
          <p:cNvSpPr txBox="1"/>
          <p:nvPr/>
        </p:nvSpPr>
        <p:spPr>
          <a:xfrm>
            <a:off x="0" y="4835723"/>
            <a:ext cx="7619999" cy="307777"/>
          </a:xfrm>
          <a:prstGeom prst="rect">
            <a:avLst/>
          </a:prstGeom>
          <a:noFill/>
        </p:spPr>
        <p:txBody>
          <a:bodyPr wrap="square" rtlCol="0">
            <a:spAutoFit/>
          </a:bodyPr>
          <a:lstStyle/>
          <a:p>
            <a:r>
              <a:rPr lang="en-US" sz="1400" dirty="0">
                <a:hlinkClick r:id="rId2"/>
              </a:rPr>
              <a:t>https://www.uschamber.com/sites/default/files/023595_comm_corona_virus_smallbiz_loan_final.pdf</a:t>
            </a:r>
            <a:endParaRPr lang="en-US" sz="1400" dirty="0"/>
          </a:p>
        </p:txBody>
      </p:sp>
      <p:pic>
        <p:nvPicPr>
          <p:cNvPr id="3" name="Picture 2"/>
          <p:cNvPicPr>
            <a:picLocks noChangeAspect="1"/>
          </p:cNvPicPr>
          <p:nvPr/>
        </p:nvPicPr>
        <p:blipFill>
          <a:blip r:embed="rId3"/>
          <a:stretch>
            <a:fillRect/>
          </a:stretch>
        </p:blipFill>
        <p:spPr>
          <a:xfrm>
            <a:off x="0" y="2"/>
            <a:ext cx="3733799" cy="1805178"/>
          </a:xfrm>
          <a:prstGeom prst="rect">
            <a:avLst/>
          </a:prstGeom>
        </p:spPr>
      </p:pic>
      <p:pic>
        <p:nvPicPr>
          <p:cNvPr id="6" name="Picture 5"/>
          <p:cNvPicPr>
            <a:picLocks noChangeAspect="1"/>
          </p:cNvPicPr>
          <p:nvPr/>
        </p:nvPicPr>
        <p:blipFill rotWithShape="1">
          <a:blip r:embed="rId4"/>
          <a:srcRect t="6866" b="14163"/>
          <a:stretch/>
        </p:blipFill>
        <p:spPr>
          <a:xfrm>
            <a:off x="5289645" y="733509"/>
            <a:ext cx="1610138" cy="1371600"/>
          </a:xfrm>
          <a:prstGeom prst="rect">
            <a:avLst/>
          </a:prstGeom>
        </p:spPr>
      </p:pic>
      <p:pic>
        <p:nvPicPr>
          <p:cNvPr id="8" name="Picture 7"/>
          <p:cNvPicPr>
            <a:picLocks noChangeAspect="1"/>
          </p:cNvPicPr>
          <p:nvPr/>
        </p:nvPicPr>
        <p:blipFill>
          <a:blip r:embed="rId5"/>
          <a:stretch>
            <a:fillRect/>
          </a:stretch>
        </p:blipFill>
        <p:spPr>
          <a:xfrm>
            <a:off x="5290300" y="3088660"/>
            <a:ext cx="1609483" cy="1371719"/>
          </a:xfrm>
          <a:prstGeom prst="rect">
            <a:avLst/>
          </a:prstGeom>
        </p:spPr>
      </p:pic>
      <p:pic>
        <p:nvPicPr>
          <p:cNvPr id="9" name="Picture 8"/>
          <p:cNvPicPr>
            <a:picLocks noChangeAspect="1"/>
          </p:cNvPicPr>
          <p:nvPr/>
        </p:nvPicPr>
        <p:blipFill>
          <a:blip r:embed="rId6"/>
          <a:stretch>
            <a:fillRect/>
          </a:stretch>
        </p:blipFill>
        <p:spPr>
          <a:xfrm>
            <a:off x="7391400" y="733509"/>
            <a:ext cx="1371600" cy="1371600"/>
          </a:xfrm>
          <a:prstGeom prst="rect">
            <a:avLst/>
          </a:prstGeom>
        </p:spPr>
      </p:pic>
      <p:pic>
        <p:nvPicPr>
          <p:cNvPr id="11" name="Picture 10"/>
          <p:cNvPicPr>
            <a:picLocks noChangeAspect="1"/>
          </p:cNvPicPr>
          <p:nvPr/>
        </p:nvPicPr>
        <p:blipFill>
          <a:blip r:embed="rId6"/>
          <a:stretch>
            <a:fillRect/>
          </a:stretch>
        </p:blipFill>
        <p:spPr>
          <a:xfrm>
            <a:off x="7391400" y="3088660"/>
            <a:ext cx="1371600" cy="1371600"/>
          </a:xfrm>
          <a:prstGeom prst="rect">
            <a:avLst/>
          </a:prstGeom>
        </p:spPr>
      </p:pic>
      <p:sp>
        <p:nvSpPr>
          <p:cNvPr id="10" name="TextBox 9"/>
          <p:cNvSpPr txBox="1"/>
          <p:nvPr/>
        </p:nvSpPr>
        <p:spPr>
          <a:xfrm>
            <a:off x="5405651" y="362880"/>
            <a:ext cx="3352800" cy="369332"/>
          </a:xfrm>
          <a:prstGeom prst="rect">
            <a:avLst/>
          </a:prstGeom>
          <a:noFill/>
        </p:spPr>
        <p:txBody>
          <a:bodyPr wrap="square" rtlCol="0">
            <a:spAutoFit/>
          </a:bodyPr>
          <a:lstStyle/>
          <a:p>
            <a:pPr algn="ctr"/>
            <a:r>
              <a:rPr lang="en-US" b="1" dirty="0" smtClean="0"/>
              <a:t>Actual Annualized Salary</a:t>
            </a:r>
            <a:endParaRPr lang="en-US" b="1" dirty="0"/>
          </a:p>
        </p:txBody>
      </p:sp>
      <p:sp>
        <p:nvSpPr>
          <p:cNvPr id="13" name="TextBox 12"/>
          <p:cNvSpPr txBox="1"/>
          <p:nvPr/>
        </p:nvSpPr>
        <p:spPr>
          <a:xfrm>
            <a:off x="5405651" y="2719328"/>
            <a:ext cx="3352800" cy="369332"/>
          </a:xfrm>
          <a:prstGeom prst="rect">
            <a:avLst/>
          </a:prstGeom>
          <a:noFill/>
        </p:spPr>
        <p:txBody>
          <a:bodyPr wrap="square" rtlCol="0">
            <a:spAutoFit/>
          </a:bodyPr>
          <a:lstStyle/>
          <a:p>
            <a:pPr algn="ctr"/>
            <a:r>
              <a:rPr lang="en-US" b="1" dirty="0" smtClean="0"/>
              <a:t>PPP Adjusted Salary</a:t>
            </a:r>
            <a:endParaRPr lang="en-US" b="1" dirty="0"/>
          </a:p>
        </p:txBody>
      </p:sp>
      <p:sp>
        <p:nvSpPr>
          <p:cNvPr id="12" name="TextBox 11"/>
          <p:cNvSpPr txBox="1"/>
          <p:nvPr/>
        </p:nvSpPr>
        <p:spPr>
          <a:xfrm>
            <a:off x="5675613" y="1592819"/>
            <a:ext cx="838201" cy="369332"/>
          </a:xfrm>
          <a:prstGeom prst="rect">
            <a:avLst/>
          </a:prstGeom>
          <a:solidFill>
            <a:schemeClr val="accent3">
              <a:lumMod val="20000"/>
              <a:lumOff val="80000"/>
            </a:schemeClr>
          </a:solidFill>
        </p:spPr>
        <p:txBody>
          <a:bodyPr wrap="square" rtlCol="0">
            <a:spAutoFit/>
          </a:bodyPr>
          <a:lstStyle/>
          <a:p>
            <a:pPr algn="ctr"/>
            <a:r>
              <a:rPr lang="en-US" b="1" dirty="0" smtClean="0"/>
              <a:t>$120K</a:t>
            </a:r>
            <a:endParaRPr lang="en-US" b="1" dirty="0"/>
          </a:p>
        </p:txBody>
      </p:sp>
      <p:sp>
        <p:nvSpPr>
          <p:cNvPr id="15" name="TextBox 14"/>
          <p:cNvSpPr txBox="1"/>
          <p:nvPr/>
        </p:nvSpPr>
        <p:spPr>
          <a:xfrm>
            <a:off x="7658099" y="1592819"/>
            <a:ext cx="838201" cy="369332"/>
          </a:xfrm>
          <a:prstGeom prst="rect">
            <a:avLst/>
          </a:prstGeom>
          <a:solidFill>
            <a:schemeClr val="accent3">
              <a:lumMod val="20000"/>
              <a:lumOff val="80000"/>
            </a:schemeClr>
          </a:solidFill>
        </p:spPr>
        <p:txBody>
          <a:bodyPr wrap="square" rtlCol="0">
            <a:spAutoFit/>
          </a:bodyPr>
          <a:lstStyle/>
          <a:p>
            <a:pPr algn="ctr"/>
            <a:r>
              <a:rPr lang="en-US" b="1" dirty="0" smtClean="0"/>
              <a:t>$35K</a:t>
            </a:r>
            <a:endParaRPr lang="en-US" b="1" dirty="0"/>
          </a:p>
        </p:txBody>
      </p:sp>
      <p:sp>
        <p:nvSpPr>
          <p:cNvPr id="16" name="TextBox 15"/>
          <p:cNvSpPr txBox="1"/>
          <p:nvPr/>
        </p:nvSpPr>
        <p:spPr>
          <a:xfrm>
            <a:off x="5675613" y="3949267"/>
            <a:ext cx="838201" cy="369332"/>
          </a:xfrm>
          <a:prstGeom prst="rect">
            <a:avLst/>
          </a:prstGeom>
          <a:solidFill>
            <a:schemeClr val="accent4">
              <a:lumMod val="20000"/>
              <a:lumOff val="80000"/>
            </a:schemeClr>
          </a:solidFill>
        </p:spPr>
        <p:txBody>
          <a:bodyPr wrap="square" rtlCol="0">
            <a:spAutoFit/>
          </a:bodyPr>
          <a:lstStyle/>
          <a:p>
            <a:pPr algn="ctr"/>
            <a:r>
              <a:rPr lang="en-US" b="1" dirty="0" smtClean="0"/>
              <a:t>$100K</a:t>
            </a:r>
            <a:endParaRPr lang="en-US" b="1" dirty="0"/>
          </a:p>
        </p:txBody>
      </p:sp>
      <p:sp>
        <p:nvSpPr>
          <p:cNvPr id="17" name="TextBox 16"/>
          <p:cNvSpPr txBox="1"/>
          <p:nvPr/>
        </p:nvSpPr>
        <p:spPr>
          <a:xfrm>
            <a:off x="7658099" y="3949267"/>
            <a:ext cx="838201" cy="369332"/>
          </a:xfrm>
          <a:prstGeom prst="rect">
            <a:avLst/>
          </a:prstGeom>
          <a:solidFill>
            <a:schemeClr val="accent3">
              <a:lumMod val="20000"/>
              <a:lumOff val="80000"/>
            </a:schemeClr>
          </a:solidFill>
        </p:spPr>
        <p:txBody>
          <a:bodyPr wrap="square" rtlCol="0">
            <a:spAutoFit/>
          </a:bodyPr>
          <a:lstStyle/>
          <a:p>
            <a:pPr algn="ctr"/>
            <a:r>
              <a:rPr lang="en-US" b="1" dirty="0" smtClean="0"/>
              <a:t>$35K</a:t>
            </a:r>
            <a:endParaRPr lang="en-US" b="1" dirty="0"/>
          </a:p>
        </p:txBody>
      </p:sp>
    </p:spTree>
    <p:extLst>
      <p:ext uri="{BB962C8B-B14F-4D97-AF65-F5344CB8AC3E}">
        <p14:creationId xmlns:p14="http://schemas.microsoft.com/office/powerpoint/2010/main" val="70604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2" grpId="0" animBg="1"/>
      <p:bldP spid="15"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81000" y="2038350"/>
            <a:ext cx="4648200" cy="2708671"/>
          </a:xfrm>
        </p:spPr>
        <p:txBody>
          <a:bodyPr>
            <a:normAutofit fontScale="55000" lnSpcReduction="20000"/>
          </a:bodyPr>
          <a:lstStyle/>
          <a:p>
            <a:pPr marL="0" indent="0">
              <a:buNone/>
            </a:pPr>
            <a:r>
              <a:rPr lang="en-US" sz="4000" dirty="0" smtClean="0"/>
              <a:t>What’s </a:t>
            </a:r>
            <a:r>
              <a:rPr lang="en-US" sz="4000" b="1" dirty="0" smtClean="0">
                <a:solidFill>
                  <a:srgbClr val="FF0000"/>
                </a:solidFill>
              </a:rPr>
              <a:t>NOT</a:t>
            </a:r>
            <a:r>
              <a:rPr lang="en-US" sz="4000" dirty="0" smtClean="0"/>
              <a:t> included in </a:t>
            </a:r>
            <a:r>
              <a:rPr lang="en-US" sz="4000" b="1" dirty="0" smtClean="0">
                <a:solidFill>
                  <a:schemeClr val="bg1">
                    <a:lumMod val="65000"/>
                  </a:schemeClr>
                </a:solidFill>
              </a:rPr>
              <a:t>PAYROLL COSTS</a:t>
            </a:r>
            <a:r>
              <a:rPr lang="en-US" sz="4000" dirty="0" smtClean="0">
                <a:solidFill>
                  <a:schemeClr val="bg1">
                    <a:lumMod val="65000"/>
                  </a:schemeClr>
                </a:solidFill>
              </a:rPr>
              <a:t>?</a:t>
            </a:r>
            <a:r>
              <a:rPr lang="en-US" sz="4000" dirty="0" smtClean="0"/>
              <a:t> </a:t>
            </a:r>
          </a:p>
          <a:p>
            <a:r>
              <a:rPr lang="en-US" dirty="0"/>
              <a:t>Employer portion of payroll taxes </a:t>
            </a:r>
          </a:p>
          <a:p>
            <a:r>
              <a:rPr lang="en-US" dirty="0" smtClean="0"/>
              <a:t>Any </a:t>
            </a:r>
            <a:r>
              <a:rPr lang="en-US" dirty="0"/>
              <a:t>compensation of an employee whose principal place of residence is outside of the United </a:t>
            </a:r>
            <a:r>
              <a:rPr lang="en-US" dirty="0" smtClean="0"/>
              <a:t>States</a:t>
            </a:r>
          </a:p>
          <a:p>
            <a:r>
              <a:rPr lang="en-US" dirty="0" smtClean="0"/>
              <a:t>Qualified </a:t>
            </a:r>
            <a:r>
              <a:rPr lang="en-US" dirty="0"/>
              <a:t>sick leave wages </a:t>
            </a:r>
            <a:r>
              <a:rPr lang="en-US" dirty="0" smtClean="0"/>
              <a:t>of family leave wages for </a:t>
            </a:r>
            <a:r>
              <a:rPr lang="en-US" dirty="0"/>
              <a:t>which a credit is allowed under </a:t>
            </a:r>
            <a:r>
              <a:rPr lang="en-US" dirty="0" smtClean="0"/>
              <a:t>the </a:t>
            </a:r>
            <a:r>
              <a:rPr lang="en-US" dirty="0"/>
              <a:t>Families First Coronavirus Response </a:t>
            </a:r>
            <a:r>
              <a:rPr lang="en-US" dirty="0" smtClean="0"/>
              <a:t>Act (FFCRA)</a:t>
            </a:r>
          </a:p>
        </p:txBody>
      </p:sp>
      <p:sp>
        <p:nvSpPr>
          <p:cNvPr id="7" name="TextBox 6"/>
          <p:cNvSpPr txBox="1"/>
          <p:nvPr/>
        </p:nvSpPr>
        <p:spPr>
          <a:xfrm>
            <a:off x="0" y="4835723"/>
            <a:ext cx="7619999" cy="307777"/>
          </a:xfrm>
          <a:prstGeom prst="rect">
            <a:avLst/>
          </a:prstGeom>
          <a:noFill/>
        </p:spPr>
        <p:txBody>
          <a:bodyPr wrap="square" rtlCol="0">
            <a:spAutoFit/>
          </a:bodyPr>
          <a:lstStyle/>
          <a:p>
            <a:r>
              <a:rPr lang="en-US" sz="1400" dirty="0">
                <a:hlinkClick r:id="rId2"/>
              </a:rPr>
              <a:t>https://www.uschamber.com/sites/default/files/023595_comm_corona_virus_smallbiz_loan_final.pdf</a:t>
            </a:r>
            <a:endParaRPr lang="en-US" sz="1400" dirty="0"/>
          </a:p>
        </p:txBody>
      </p:sp>
      <p:pic>
        <p:nvPicPr>
          <p:cNvPr id="3" name="Picture 2"/>
          <p:cNvPicPr>
            <a:picLocks noChangeAspect="1"/>
          </p:cNvPicPr>
          <p:nvPr/>
        </p:nvPicPr>
        <p:blipFill>
          <a:blip r:embed="rId3"/>
          <a:stretch>
            <a:fillRect/>
          </a:stretch>
        </p:blipFill>
        <p:spPr>
          <a:xfrm>
            <a:off x="0" y="2"/>
            <a:ext cx="3733799" cy="1805178"/>
          </a:xfrm>
          <a:prstGeom prst="rect">
            <a:avLst/>
          </a:prstGeom>
        </p:spPr>
      </p:pic>
      <p:pic>
        <p:nvPicPr>
          <p:cNvPr id="3074" name="Picture 2" descr="Payroll Taxes Paid by Employer | Overview of Employer Liabiliti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241"/>
          <a:stretch/>
        </p:blipFill>
        <p:spPr bwMode="auto">
          <a:xfrm>
            <a:off x="5715000" y="209550"/>
            <a:ext cx="2648714" cy="2878995"/>
          </a:xfrm>
          <a:prstGeom prst="rect">
            <a:avLst/>
          </a:prstGeom>
          <a:solidFill>
            <a:schemeClr val="tx2">
              <a:lumMod val="75000"/>
              <a:alpha val="0"/>
            </a:schemeClr>
          </a:solidFill>
          <a:ln cmpd="sng">
            <a:solidFill>
              <a:schemeClr val="tx2"/>
            </a:solidFill>
          </a:ln>
        </p:spPr>
      </p:pic>
      <p:pic>
        <p:nvPicPr>
          <p:cNvPr id="4" name="Picture 3"/>
          <p:cNvPicPr>
            <a:picLocks noChangeAspect="1"/>
          </p:cNvPicPr>
          <p:nvPr/>
        </p:nvPicPr>
        <p:blipFill rotWithShape="1">
          <a:blip r:embed="rId5"/>
          <a:srcRect t="16110" b="24819"/>
          <a:stretch/>
        </p:blipFill>
        <p:spPr>
          <a:xfrm>
            <a:off x="5562600" y="3257550"/>
            <a:ext cx="3009933" cy="1066800"/>
          </a:xfrm>
          <a:prstGeom prst="rect">
            <a:avLst/>
          </a:prstGeom>
        </p:spPr>
      </p:pic>
    </p:spTree>
    <p:extLst>
      <p:ext uri="{BB962C8B-B14F-4D97-AF65-F5344CB8AC3E}">
        <p14:creationId xmlns:p14="http://schemas.microsoft.com/office/powerpoint/2010/main" val="18934127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81000" y="2038350"/>
            <a:ext cx="8229600" cy="2327671"/>
          </a:xfrm>
        </p:spPr>
        <p:txBody>
          <a:bodyPr>
            <a:normAutofit fontScale="85000" lnSpcReduction="20000"/>
          </a:bodyPr>
          <a:lstStyle/>
          <a:p>
            <a:pPr marL="0" indent="0">
              <a:buNone/>
            </a:pPr>
            <a:r>
              <a:rPr lang="en-US" sz="4000" dirty="0" smtClean="0"/>
              <a:t>What are the </a:t>
            </a:r>
            <a:r>
              <a:rPr lang="en-US" sz="4000" b="1" dirty="0" smtClean="0">
                <a:solidFill>
                  <a:schemeClr val="bg1">
                    <a:lumMod val="65000"/>
                  </a:schemeClr>
                </a:solidFill>
              </a:rPr>
              <a:t>LOAN TERMS</a:t>
            </a:r>
            <a:r>
              <a:rPr lang="en-US" sz="4000" dirty="0" smtClean="0">
                <a:solidFill>
                  <a:schemeClr val="bg1">
                    <a:lumMod val="65000"/>
                  </a:schemeClr>
                </a:solidFill>
              </a:rPr>
              <a:t>?</a:t>
            </a:r>
            <a:r>
              <a:rPr lang="en-US" sz="4000" dirty="0" smtClean="0"/>
              <a:t> </a:t>
            </a:r>
          </a:p>
          <a:p>
            <a:r>
              <a:rPr lang="en-US" b="1" dirty="0" smtClean="0"/>
              <a:t>“Program is open until June 30, 2020”</a:t>
            </a:r>
          </a:p>
          <a:p>
            <a:r>
              <a:rPr lang="en-US" dirty="0" smtClean="0"/>
              <a:t>Payments </a:t>
            </a:r>
            <a:r>
              <a:rPr lang="en-US" dirty="0"/>
              <a:t>deferred for six </a:t>
            </a:r>
            <a:r>
              <a:rPr lang="en-US" dirty="0" smtClean="0"/>
              <a:t>months </a:t>
            </a:r>
          </a:p>
          <a:p>
            <a:r>
              <a:rPr lang="en-US" dirty="0" smtClean="0"/>
              <a:t>1.00</a:t>
            </a:r>
            <a:r>
              <a:rPr lang="en-US" dirty="0"/>
              <a:t>% fixed interest rate </a:t>
            </a:r>
            <a:endParaRPr lang="en-US" dirty="0" smtClean="0"/>
          </a:p>
          <a:p>
            <a:r>
              <a:rPr lang="en-US" dirty="0" smtClean="0"/>
              <a:t>Loan </a:t>
            </a:r>
            <a:r>
              <a:rPr lang="en-US" dirty="0"/>
              <a:t>is due in two </a:t>
            </a:r>
            <a:r>
              <a:rPr lang="en-US" dirty="0" smtClean="0"/>
              <a:t>years</a:t>
            </a:r>
          </a:p>
          <a:p>
            <a:endParaRPr lang="en-US" dirty="0" smtClean="0"/>
          </a:p>
        </p:txBody>
      </p:sp>
      <p:sp>
        <p:nvSpPr>
          <p:cNvPr id="7" name="TextBox 6"/>
          <p:cNvSpPr txBox="1"/>
          <p:nvPr/>
        </p:nvSpPr>
        <p:spPr>
          <a:xfrm>
            <a:off x="0" y="4835723"/>
            <a:ext cx="7619999" cy="307777"/>
          </a:xfrm>
          <a:prstGeom prst="rect">
            <a:avLst/>
          </a:prstGeom>
          <a:noFill/>
        </p:spPr>
        <p:txBody>
          <a:bodyPr wrap="square" rtlCol="0">
            <a:spAutoFit/>
          </a:bodyPr>
          <a:lstStyle/>
          <a:p>
            <a:r>
              <a:rPr lang="en-US" sz="1400" dirty="0">
                <a:hlinkClick r:id="rId2"/>
              </a:rPr>
              <a:t>https://www.uschamber.com/sites/default/files/023595_comm_corona_virus_smallbiz_loan_final.pdf</a:t>
            </a:r>
            <a:endParaRPr lang="en-US" sz="1400" dirty="0"/>
          </a:p>
        </p:txBody>
      </p:sp>
      <p:pic>
        <p:nvPicPr>
          <p:cNvPr id="3" name="Picture 2"/>
          <p:cNvPicPr>
            <a:picLocks noChangeAspect="1"/>
          </p:cNvPicPr>
          <p:nvPr/>
        </p:nvPicPr>
        <p:blipFill>
          <a:blip r:embed="rId3"/>
          <a:stretch>
            <a:fillRect/>
          </a:stretch>
        </p:blipFill>
        <p:spPr>
          <a:xfrm>
            <a:off x="0" y="2"/>
            <a:ext cx="3733799" cy="1805178"/>
          </a:xfrm>
          <a:prstGeom prst="rect">
            <a:avLst/>
          </a:prstGeom>
        </p:spPr>
      </p:pic>
      <p:pic>
        <p:nvPicPr>
          <p:cNvPr id="6" name="Picture 5"/>
          <p:cNvPicPr>
            <a:picLocks noChangeAspect="1"/>
          </p:cNvPicPr>
          <p:nvPr/>
        </p:nvPicPr>
        <p:blipFill rotWithShape="1">
          <a:blip r:embed="rId4"/>
          <a:srcRect l="17655" r="17660"/>
          <a:stretch/>
        </p:blipFill>
        <p:spPr>
          <a:xfrm>
            <a:off x="6477000" y="1"/>
            <a:ext cx="2667000" cy="2197644"/>
          </a:xfrm>
          <a:prstGeom prst="rect">
            <a:avLst/>
          </a:prstGeom>
        </p:spPr>
      </p:pic>
    </p:spTree>
    <p:extLst>
      <p:ext uri="{BB962C8B-B14F-4D97-AF65-F5344CB8AC3E}">
        <p14:creationId xmlns:p14="http://schemas.microsoft.com/office/powerpoint/2010/main" val="42119281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81000" y="2190750"/>
            <a:ext cx="8229600" cy="2514600"/>
          </a:xfrm>
        </p:spPr>
        <p:txBody>
          <a:bodyPr>
            <a:normAutofit fontScale="62500" lnSpcReduction="20000"/>
          </a:bodyPr>
          <a:lstStyle/>
          <a:p>
            <a:pPr marL="0" indent="0">
              <a:buNone/>
            </a:pPr>
            <a:r>
              <a:rPr lang="en-US" sz="4500" dirty="0" smtClean="0"/>
              <a:t>Will the loan be </a:t>
            </a:r>
            <a:r>
              <a:rPr lang="en-US" sz="4500" b="1" dirty="0" smtClean="0">
                <a:solidFill>
                  <a:schemeClr val="bg1">
                    <a:lumMod val="65000"/>
                  </a:schemeClr>
                </a:solidFill>
              </a:rPr>
              <a:t>FORGIVEN</a:t>
            </a:r>
            <a:r>
              <a:rPr lang="en-US" sz="4500" dirty="0" smtClean="0">
                <a:solidFill>
                  <a:schemeClr val="bg1">
                    <a:lumMod val="65000"/>
                  </a:schemeClr>
                </a:solidFill>
              </a:rPr>
              <a:t>?</a:t>
            </a:r>
            <a:r>
              <a:rPr lang="en-US" sz="4500" dirty="0" smtClean="0"/>
              <a:t> </a:t>
            </a:r>
          </a:p>
          <a:p>
            <a:r>
              <a:rPr lang="en-US" dirty="0"/>
              <a:t>A borrower is eligible for loan forgiveness equal to the amount the borrower </a:t>
            </a:r>
            <a:r>
              <a:rPr lang="en-US" dirty="0" smtClean="0"/>
              <a:t>spent during </a:t>
            </a:r>
            <a:r>
              <a:rPr lang="en-US" dirty="0"/>
              <a:t>the </a:t>
            </a:r>
            <a:r>
              <a:rPr lang="en-US" b="1" u="sng" dirty="0"/>
              <a:t>8-week period </a:t>
            </a:r>
            <a:r>
              <a:rPr lang="en-US" dirty="0"/>
              <a:t>beginning on the date of the origination of the </a:t>
            </a:r>
            <a:r>
              <a:rPr lang="en-US" dirty="0" smtClean="0"/>
              <a:t>loan on </a:t>
            </a:r>
            <a:r>
              <a:rPr lang="en-US" dirty="0"/>
              <a:t>the following </a:t>
            </a:r>
            <a:r>
              <a:rPr lang="en-US" dirty="0" smtClean="0"/>
              <a:t>items:</a:t>
            </a:r>
          </a:p>
          <a:p>
            <a:pPr lvl="1"/>
            <a:r>
              <a:rPr lang="en-US" sz="2600" dirty="0" smtClean="0"/>
              <a:t>Payroll Costs</a:t>
            </a:r>
          </a:p>
          <a:p>
            <a:pPr lvl="1"/>
            <a:r>
              <a:rPr lang="en-US" sz="2600" dirty="0" smtClean="0"/>
              <a:t>Rent and utilities</a:t>
            </a:r>
          </a:p>
          <a:p>
            <a:pPr lvl="1"/>
            <a:r>
              <a:rPr lang="en-US" sz="2600" dirty="0"/>
              <a:t>Interest </a:t>
            </a:r>
            <a:r>
              <a:rPr lang="en-US" sz="2600" dirty="0" smtClean="0"/>
              <a:t>on mortgage (but not principle) incurred </a:t>
            </a:r>
            <a:r>
              <a:rPr lang="en-US" sz="2600" dirty="0"/>
              <a:t>in the </a:t>
            </a:r>
            <a:r>
              <a:rPr lang="en-US" sz="2600" dirty="0" smtClean="0"/>
              <a:t>ordinary course </a:t>
            </a:r>
            <a:r>
              <a:rPr lang="en-US" sz="2600" dirty="0"/>
              <a:t>of business</a:t>
            </a:r>
          </a:p>
          <a:p>
            <a:pPr lvl="1"/>
            <a:r>
              <a:rPr lang="en-US" sz="2600" dirty="0" smtClean="0"/>
              <a:t>Interest </a:t>
            </a:r>
            <a:r>
              <a:rPr lang="en-US" sz="2600" dirty="0"/>
              <a:t>on other debt obligations </a:t>
            </a:r>
            <a:r>
              <a:rPr lang="en-US" sz="2600" dirty="0" smtClean="0"/>
              <a:t>(but not principle) incurred before Feb </a:t>
            </a:r>
            <a:r>
              <a:rPr lang="en-US" sz="2600" dirty="0"/>
              <a:t>15, </a:t>
            </a:r>
            <a:r>
              <a:rPr lang="en-US" sz="2600" dirty="0" smtClean="0"/>
              <a:t>2020</a:t>
            </a:r>
          </a:p>
        </p:txBody>
      </p:sp>
      <p:sp>
        <p:nvSpPr>
          <p:cNvPr id="7" name="TextBox 6"/>
          <p:cNvSpPr txBox="1"/>
          <p:nvPr/>
        </p:nvSpPr>
        <p:spPr>
          <a:xfrm>
            <a:off x="0" y="4835723"/>
            <a:ext cx="7619999" cy="307777"/>
          </a:xfrm>
          <a:prstGeom prst="rect">
            <a:avLst/>
          </a:prstGeom>
          <a:noFill/>
        </p:spPr>
        <p:txBody>
          <a:bodyPr wrap="square" rtlCol="0">
            <a:spAutoFit/>
          </a:bodyPr>
          <a:lstStyle/>
          <a:p>
            <a:r>
              <a:rPr lang="en-US" sz="1400" dirty="0">
                <a:hlinkClick r:id="rId2"/>
              </a:rPr>
              <a:t>https://www.uschamber.com/sites/default/files/023595_comm_corona_virus_smallbiz_loan_final.pdf</a:t>
            </a:r>
            <a:endParaRPr lang="en-US" sz="1400" dirty="0"/>
          </a:p>
        </p:txBody>
      </p:sp>
      <p:pic>
        <p:nvPicPr>
          <p:cNvPr id="3" name="Picture 2"/>
          <p:cNvPicPr>
            <a:picLocks noChangeAspect="1"/>
          </p:cNvPicPr>
          <p:nvPr/>
        </p:nvPicPr>
        <p:blipFill>
          <a:blip r:embed="rId3"/>
          <a:stretch>
            <a:fillRect/>
          </a:stretch>
        </p:blipFill>
        <p:spPr>
          <a:xfrm>
            <a:off x="0" y="2"/>
            <a:ext cx="3733799" cy="1805178"/>
          </a:xfrm>
          <a:prstGeom prst="rect">
            <a:avLst/>
          </a:prstGeom>
        </p:spPr>
      </p:pic>
      <p:sp>
        <p:nvSpPr>
          <p:cNvPr id="8" name="Rectangle 7"/>
          <p:cNvSpPr/>
          <p:nvPr/>
        </p:nvSpPr>
        <p:spPr>
          <a:xfrm>
            <a:off x="5791200" y="209550"/>
            <a:ext cx="29718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stretch>
            <a:fillRect/>
          </a:stretch>
        </p:blipFill>
        <p:spPr>
          <a:xfrm>
            <a:off x="5860467" y="259375"/>
            <a:ext cx="3283534" cy="1801002"/>
          </a:xfrm>
          <a:prstGeom prst="rect">
            <a:avLst/>
          </a:prstGeom>
        </p:spPr>
      </p:pic>
    </p:spTree>
    <p:extLst>
      <p:ext uri="{BB962C8B-B14F-4D97-AF65-F5344CB8AC3E}">
        <p14:creationId xmlns:p14="http://schemas.microsoft.com/office/powerpoint/2010/main" val="36599980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we going to discuss?</a:t>
            </a:r>
            <a:endParaRPr lang="en-US" dirty="0"/>
          </a:p>
        </p:txBody>
      </p:sp>
      <p:pic>
        <p:nvPicPr>
          <p:cNvPr id="4" name="Picture 2" descr="COVID-19 Legal Briefing - SBA Economic Injury Disaster Relief ..."/>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28" r="2128"/>
          <a:stretch/>
        </p:blipFill>
        <p:spPr bwMode="auto">
          <a:xfrm>
            <a:off x="609600" y="1245989"/>
            <a:ext cx="3429000" cy="17907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a:srcRect t="7221" r="9680" b="18556"/>
          <a:stretch/>
        </p:blipFill>
        <p:spPr>
          <a:xfrm>
            <a:off x="2794789" y="3215184"/>
            <a:ext cx="3554421" cy="1752600"/>
          </a:xfrm>
          <a:prstGeom prst="rect">
            <a:avLst/>
          </a:prstGeom>
        </p:spPr>
      </p:pic>
      <p:pic>
        <p:nvPicPr>
          <p:cNvPr id="7" name="Picture 8" descr="ADA lobbies Congress on CARES Act"/>
          <p:cNvPicPr>
            <a:picLocks noChangeAspect="1" noChangeArrowheads="1"/>
          </p:cNvPicPr>
          <p:nvPr/>
        </p:nvPicPr>
        <p:blipFill rotWithShape="1">
          <a:blip r:embed="rId4">
            <a:extLst>
              <a:ext uri="{28A0092B-C50C-407E-A947-70E740481C1C}">
                <a14:useLocalDpi xmlns:a14="http://schemas.microsoft.com/office/drawing/2010/main" val="0"/>
              </a:ext>
            </a:extLst>
          </a:blip>
          <a:srcRect r="19833"/>
          <a:stretch/>
        </p:blipFill>
        <p:spPr bwMode="auto">
          <a:xfrm>
            <a:off x="5029200" y="1251974"/>
            <a:ext cx="3414948" cy="17787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6778869" y="2225275"/>
            <a:ext cx="1665279" cy="805429"/>
          </a:xfrm>
          <a:prstGeom prst="rect">
            <a:avLst/>
          </a:prstGeom>
        </p:spPr>
      </p:pic>
    </p:spTree>
    <p:extLst>
      <p:ext uri="{BB962C8B-B14F-4D97-AF65-F5344CB8AC3E}">
        <p14:creationId xmlns:p14="http://schemas.microsoft.com/office/powerpoint/2010/main" val="359341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81000" y="2190749"/>
            <a:ext cx="8229600" cy="2644973"/>
          </a:xfrm>
        </p:spPr>
        <p:txBody>
          <a:bodyPr>
            <a:normAutofit fontScale="55000" lnSpcReduction="20000"/>
          </a:bodyPr>
          <a:lstStyle/>
          <a:p>
            <a:pPr marL="0" indent="0">
              <a:buNone/>
            </a:pPr>
            <a:r>
              <a:rPr lang="en-US" sz="4000" dirty="0" smtClean="0"/>
              <a:t>Will the loan be </a:t>
            </a:r>
            <a:r>
              <a:rPr lang="en-US" sz="4000" b="1" dirty="0" smtClean="0">
                <a:solidFill>
                  <a:schemeClr val="bg1">
                    <a:lumMod val="65000"/>
                  </a:schemeClr>
                </a:solidFill>
              </a:rPr>
              <a:t>FORGIVEN</a:t>
            </a:r>
            <a:r>
              <a:rPr lang="en-US" sz="4000" dirty="0" smtClean="0">
                <a:solidFill>
                  <a:schemeClr val="bg1">
                    <a:lumMod val="65000"/>
                  </a:schemeClr>
                </a:solidFill>
              </a:rPr>
              <a:t>?</a:t>
            </a:r>
            <a:r>
              <a:rPr lang="en-US" sz="4000" dirty="0" smtClean="0"/>
              <a:t> </a:t>
            </a:r>
          </a:p>
          <a:p>
            <a:r>
              <a:rPr lang="en-US" dirty="0" smtClean="0"/>
              <a:t>The amount of loan forgiveness is reduced if there is a reduction in the number of employees or a reduction of greater than 25% in wages paid to employees making less than $100K annualized</a:t>
            </a:r>
          </a:p>
          <a:p>
            <a:r>
              <a:rPr lang="en-US" dirty="0" smtClean="0"/>
              <a:t>Reductions in employment or wages that occur between February 15, 2020 and April 26, 2020 shall not reduce the amount of loan forgiveness IF by </a:t>
            </a:r>
            <a:r>
              <a:rPr lang="en-US" b="1" u="sng" dirty="0" smtClean="0"/>
              <a:t>June 30, 2020 </a:t>
            </a:r>
            <a:r>
              <a:rPr lang="en-US" dirty="0" smtClean="0"/>
              <a:t>the borrower eliminates the reduction in employees or reduction in wages</a:t>
            </a:r>
          </a:p>
          <a:p>
            <a:r>
              <a:rPr lang="en-US" dirty="0" smtClean="0"/>
              <a:t>75% of the PPP funds must be directed toward payroll</a:t>
            </a:r>
          </a:p>
          <a:p>
            <a:pPr lvl="1"/>
            <a:r>
              <a:rPr lang="en-US" dirty="0" smtClean="0"/>
              <a:t>25% can be directed to rent, utilities, and certain interest on loans</a:t>
            </a:r>
          </a:p>
        </p:txBody>
      </p:sp>
      <p:sp>
        <p:nvSpPr>
          <p:cNvPr id="7" name="TextBox 6"/>
          <p:cNvSpPr txBox="1"/>
          <p:nvPr/>
        </p:nvSpPr>
        <p:spPr>
          <a:xfrm>
            <a:off x="0" y="4835723"/>
            <a:ext cx="7619999" cy="307777"/>
          </a:xfrm>
          <a:prstGeom prst="rect">
            <a:avLst/>
          </a:prstGeom>
          <a:noFill/>
        </p:spPr>
        <p:txBody>
          <a:bodyPr wrap="square" rtlCol="0">
            <a:spAutoFit/>
          </a:bodyPr>
          <a:lstStyle/>
          <a:p>
            <a:r>
              <a:rPr lang="en-US" sz="1400" dirty="0">
                <a:hlinkClick r:id="rId2"/>
              </a:rPr>
              <a:t>https://www.uschamber.com/sites/default/files/023595_comm_corona_virus_smallbiz_loan_final.pdf</a:t>
            </a:r>
            <a:endParaRPr lang="en-US" sz="1400" dirty="0"/>
          </a:p>
        </p:txBody>
      </p:sp>
      <p:pic>
        <p:nvPicPr>
          <p:cNvPr id="3" name="Picture 2"/>
          <p:cNvPicPr>
            <a:picLocks noChangeAspect="1"/>
          </p:cNvPicPr>
          <p:nvPr/>
        </p:nvPicPr>
        <p:blipFill>
          <a:blip r:embed="rId3"/>
          <a:stretch>
            <a:fillRect/>
          </a:stretch>
        </p:blipFill>
        <p:spPr>
          <a:xfrm>
            <a:off x="0" y="2"/>
            <a:ext cx="3733799" cy="1805178"/>
          </a:xfrm>
          <a:prstGeom prst="rect">
            <a:avLst/>
          </a:prstGeom>
        </p:spPr>
      </p:pic>
      <p:sp>
        <p:nvSpPr>
          <p:cNvPr id="8" name="Rectangle 7"/>
          <p:cNvSpPr/>
          <p:nvPr/>
        </p:nvSpPr>
        <p:spPr>
          <a:xfrm>
            <a:off x="5791200" y="209550"/>
            <a:ext cx="29718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stretch>
            <a:fillRect/>
          </a:stretch>
        </p:blipFill>
        <p:spPr>
          <a:xfrm>
            <a:off x="5860467" y="259375"/>
            <a:ext cx="3283534" cy="1801002"/>
          </a:xfrm>
          <a:prstGeom prst="rect">
            <a:avLst/>
          </a:prstGeom>
        </p:spPr>
      </p:pic>
    </p:spTree>
    <p:extLst>
      <p:ext uri="{BB962C8B-B14F-4D97-AF65-F5344CB8AC3E}">
        <p14:creationId xmlns:p14="http://schemas.microsoft.com/office/powerpoint/2010/main" val="9087081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stretch>
            <a:fillRect/>
          </a:stretch>
        </p:blipFill>
        <p:spPr>
          <a:xfrm>
            <a:off x="862143" y="2006381"/>
            <a:ext cx="2363536" cy="1772652"/>
          </a:xfrm>
          <a:prstGeom prst="rect">
            <a:avLst/>
          </a:prstGeom>
        </p:spPr>
      </p:pic>
      <p:pic>
        <p:nvPicPr>
          <p:cNvPr id="12" name="Picture 11"/>
          <p:cNvPicPr>
            <a:picLocks noChangeAspect="1"/>
          </p:cNvPicPr>
          <p:nvPr/>
        </p:nvPicPr>
        <p:blipFill>
          <a:blip r:embed="rId3"/>
          <a:stretch>
            <a:fillRect/>
          </a:stretch>
        </p:blipFill>
        <p:spPr>
          <a:xfrm>
            <a:off x="5738043" y="3757667"/>
            <a:ext cx="1514578" cy="1090613"/>
          </a:xfrm>
          <a:prstGeom prst="rect">
            <a:avLst/>
          </a:prstGeom>
        </p:spPr>
      </p:pic>
      <p:pic>
        <p:nvPicPr>
          <p:cNvPr id="4" name="Picture 3"/>
          <p:cNvPicPr>
            <a:picLocks noChangeAspect="1"/>
          </p:cNvPicPr>
          <p:nvPr/>
        </p:nvPicPr>
        <p:blipFill>
          <a:blip r:embed="rId4"/>
          <a:stretch>
            <a:fillRect/>
          </a:stretch>
        </p:blipFill>
        <p:spPr>
          <a:xfrm>
            <a:off x="0" y="2"/>
            <a:ext cx="2797587" cy="1352548"/>
          </a:xfrm>
          <a:prstGeom prst="rect">
            <a:avLst/>
          </a:prstGeom>
        </p:spPr>
      </p:pic>
      <p:pic>
        <p:nvPicPr>
          <p:cNvPr id="5" name="Picture 4"/>
          <p:cNvPicPr>
            <a:picLocks noChangeAspect="1"/>
          </p:cNvPicPr>
          <p:nvPr/>
        </p:nvPicPr>
        <p:blipFill>
          <a:blip r:embed="rId5"/>
          <a:stretch>
            <a:fillRect/>
          </a:stretch>
        </p:blipFill>
        <p:spPr>
          <a:xfrm>
            <a:off x="3452136" y="901842"/>
            <a:ext cx="1447800" cy="1447800"/>
          </a:xfrm>
          <a:prstGeom prst="rect">
            <a:avLst/>
          </a:prstGeom>
        </p:spPr>
      </p:pic>
      <p:pic>
        <p:nvPicPr>
          <p:cNvPr id="6" name="Picture 5"/>
          <p:cNvPicPr>
            <a:picLocks noChangeAspect="1"/>
          </p:cNvPicPr>
          <p:nvPr/>
        </p:nvPicPr>
        <p:blipFill>
          <a:blip r:embed="rId6"/>
          <a:stretch>
            <a:fillRect/>
          </a:stretch>
        </p:blipFill>
        <p:spPr>
          <a:xfrm>
            <a:off x="3429000" y="3257550"/>
            <a:ext cx="1447800" cy="1452916"/>
          </a:xfrm>
          <a:prstGeom prst="rect">
            <a:avLst/>
          </a:prstGeom>
        </p:spPr>
      </p:pic>
      <p:pic>
        <p:nvPicPr>
          <p:cNvPr id="8" name="Picture 7"/>
          <p:cNvPicPr>
            <a:picLocks noChangeAspect="1"/>
          </p:cNvPicPr>
          <p:nvPr/>
        </p:nvPicPr>
        <p:blipFill>
          <a:blip r:embed="rId7"/>
          <a:stretch>
            <a:fillRect/>
          </a:stretch>
        </p:blipFill>
        <p:spPr>
          <a:xfrm>
            <a:off x="5747515" y="689440"/>
            <a:ext cx="2447925" cy="1401169"/>
          </a:xfrm>
          <a:prstGeom prst="rect">
            <a:avLst/>
          </a:prstGeom>
        </p:spPr>
      </p:pic>
      <p:pic>
        <p:nvPicPr>
          <p:cNvPr id="11" name="Picture 10"/>
          <p:cNvPicPr>
            <a:picLocks noChangeAspect="1"/>
          </p:cNvPicPr>
          <p:nvPr/>
        </p:nvPicPr>
        <p:blipFill rotWithShape="1">
          <a:blip r:embed="rId8"/>
          <a:srcRect l="10905" t="14194" r="10184" b="15057"/>
          <a:stretch/>
        </p:blipFill>
        <p:spPr>
          <a:xfrm>
            <a:off x="7123104" y="3292322"/>
            <a:ext cx="1344620" cy="1205521"/>
          </a:xfrm>
          <a:prstGeom prst="rect">
            <a:avLst/>
          </a:prstGeom>
        </p:spPr>
      </p:pic>
      <p:pic>
        <p:nvPicPr>
          <p:cNvPr id="9" name="Picture 8"/>
          <p:cNvPicPr>
            <a:picLocks noChangeAspect="1"/>
          </p:cNvPicPr>
          <p:nvPr/>
        </p:nvPicPr>
        <p:blipFill>
          <a:blip r:embed="rId9"/>
          <a:stretch>
            <a:fillRect/>
          </a:stretch>
        </p:blipFill>
        <p:spPr>
          <a:xfrm>
            <a:off x="5843364" y="2755410"/>
            <a:ext cx="1428750" cy="1002257"/>
          </a:xfrm>
          <a:prstGeom prst="rect">
            <a:avLst/>
          </a:prstGeom>
        </p:spPr>
      </p:pic>
      <p:sp>
        <p:nvSpPr>
          <p:cNvPr id="13" name="Curved Right Arrow 12"/>
          <p:cNvSpPr/>
          <p:nvPr/>
        </p:nvSpPr>
        <p:spPr>
          <a:xfrm>
            <a:off x="304800" y="1162050"/>
            <a:ext cx="685800" cy="1866900"/>
          </a:xfrm>
          <a:prstGeom prst="curved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ight Arrow 13"/>
          <p:cNvSpPr/>
          <p:nvPr/>
        </p:nvSpPr>
        <p:spPr>
          <a:xfrm>
            <a:off x="5059966" y="1320942"/>
            <a:ext cx="595756" cy="3048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19100" y="1828999"/>
            <a:ext cx="1143000" cy="523220"/>
          </a:xfrm>
          <a:prstGeom prst="rect">
            <a:avLst/>
          </a:prstGeom>
          <a:noFill/>
        </p:spPr>
        <p:txBody>
          <a:bodyPr wrap="square" rtlCol="0">
            <a:spAutoFit/>
          </a:bodyPr>
          <a:lstStyle/>
          <a:p>
            <a:r>
              <a:rPr lang="en-US" sz="2800" b="1" dirty="0" smtClean="0">
                <a:solidFill>
                  <a:srgbClr val="00B050"/>
                </a:solidFill>
              </a:rPr>
              <a:t>$100K</a:t>
            </a:r>
            <a:endParaRPr lang="en-US" sz="2800" b="1" dirty="0">
              <a:solidFill>
                <a:srgbClr val="00B050"/>
              </a:solidFill>
            </a:endParaRPr>
          </a:p>
        </p:txBody>
      </p:sp>
      <p:sp>
        <p:nvSpPr>
          <p:cNvPr id="17" name="Curved Right Arrow 16"/>
          <p:cNvSpPr/>
          <p:nvPr/>
        </p:nvSpPr>
        <p:spPr>
          <a:xfrm rot="17717347">
            <a:off x="2513825" y="3245267"/>
            <a:ext cx="670466" cy="1899356"/>
          </a:xfrm>
          <a:prstGeom prst="curved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1398793" y="4236233"/>
            <a:ext cx="1143000" cy="523220"/>
          </a:xfrm>
          <a:prstGeom prst="rect">
            <a:avLst/>
          </a:prstGeom>
          <a:noFill/>
        </p:spPr>
        <p:txBody>
          <a:bodyPr wrap="square" rtlCol="0">
            <a:spAutoFit/>
          </a:bodyPr>
          <a:lstStyle/>
          <a:p>
            <a:r>
              <a:rPr lang="en-US" sz="2800" b="1" dirty="0" smtClean="0">
                <a:solidFill>
                  <a:srgbClr val="00B050"/>
                </a:solidFill>
              </a:rPr>
              <a:t>$100K</a:t>
            </a:r>
            <a:endParaRPr lang="en-US" sz="2800" b="1" dirty="0">
              <a:solidFill>
                <a:srgbClr val="00B050"/>
              </a:solidFill>
            </a:endParaRPr>
          </a:p>
        </p:txBody>
      </p:sp>
      <p:sp>
        <p:nvSpPr>
          <p:cNvPr id="19" name="Right Arrow 18"/>
          <p:cNvSpPr/>
          <p:nvPr/>
        </p:nvSpPr>
        <p:spPr>
          <a:xfrm>
            <a:off x="5059966" y="3726212"/>
            <a:ext cx="581423" cy="3048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452136" y="423755"/>
            <a:ext cx="1842464" cy="646331"/>
          </a:xfrm>
          <a:prstGeom prst="rect">
            <a:avLst/>
          </a:prstGeom>
          <a:noFill/>
        </p:spPr>
        <p:txBody>
          <a:bodyPr wrap="square" rtlCol="0">
            <a:spAutoFit/>
          </a:bodyPr>
          <a:lstStyle/>
          <a:p>
            <a:pPr algn="ctr"/>
            <a:r>
              <a:rPr lang="en-US" dirty="0" smtClean="0"/>
              <a:t>Primary Business Checking Account</a:t>
            </a:r>
            <a:endParaRPr lang="en-US" dirty="0"/>
          </a:p>
        </p:txBody>
      </p:sp>
      <p:sp>
        <p:nvSpPr>
          <p:cNvPr id="21" name="TextBox 20"/>
          <p:cNvSpPr txBox="1"/>
          <p:nvPr/>
        </p:nvSpPr>
        <p:spPr>
          <a:xfrm>
            <a:off x="3547985" y="2781832"/>
            <a:ext cx="1842464" cy="646331"/>
          </a:xfrm>
          <a:prstGeom prst="rect">
            <a:avLst/>
          </a:prstGeom>
          <a:noFill/>
        </p:spPr>
        <p:txBody>
          <a:bodyPr wrap="square" rtlCol="0">
            <a:spAutoFit/>
          </a:bodyPr>
          <a:lstStyle/>
          <a:p>
            <a:pPr algn="ctr"/>
            <a:r>
              <a:rPr lang="en-US" dirty="0" smtClean="0"/>
              <a:t>Secondary PPP Checking Account</a:t>
            </a:r>
            <a:endParaRPr lang="en-US" dirty="0"/>
          </a:p>
        </p:txBody>
      </p:sp>
    </p:spTree>
    <p:extLst>
      <p:ext uri="{BB962C8B-B14F-4D97-AF65-F5344CB8AC3E}">
        <p14:creationId xmlns:p14="http://schemas.microsoft.com/office/powerpoint/2010/main" val="404850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up)">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par>
                          <p:cTn id="34" fill="hold">
                            <p:stCondLst>
                              <p:cond delay="500"/>
                            </p:stCondLst>
                            <p:childTnLst>
                              <p:par>
                                <p:cTn id="35" presetID="1"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par>
                          <p:cTn id="37" fill="hold">
                            <p:stCondLst>
                              <p:cond delay="500"/>
                            </p:stCondLst>
                            <p:childTnLst>
                              <p:par>
                                <p:cTn id="38" presetID="1" presetClass="entr" presetSubtype="0" fill="hold" nodeType="afterEffect">
                                  <p:stCondLst>
                                    <p:cond delay="500"/>
                                  </p:stCondLst>
                                  <p:childTnLst>
                                    <p:set>
                                      <p:cBhvr>
                                        <p:cTn id="39" dur="1" fill="hold">
                                          <p:stCondLst>
                                            <p:cond delay="0"/>
                                          </p:stCondLst>
                                        </p:cTn>
                                        <p:tgtEl>
                                          <p:spTgt spid="11"/>
                                        </p:tgtEl>
                                        <p:attrNameLst>
                                          <p:attrName>style.visibility</p:attrName>
                                        </p:attrNameLst>
                                      </p:cBhvr>
                                      <p:to>
                                        <p:strVal val="visible"/>
                                      </p:to>
                                    </p:set>
                                  </p:childTnLst>
                                </p:cTn>
                              </p:par>
                            </p:childTnLst>
                          </p:cTn>
                        </p:par>
                        <p:par>
                          <p:cTn id="40" fill="hold">
                            <p:stCondLst>
                              <p:cond delay="1000"/>
                            </p:stCondLst>
                            <p:childTnLst>
                              <p:par>
                                <p:cTn id="41" presetID="1" presetClass="entr" presetSubtype="0" fill="hold" nodeType="afterEffect">
                                  <p:stCondLst>
                                    <p:cond delay="50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7" grpId="0" animBg="1"/>
      <p:bldP spid="18" grpId="0"/>
      <p:bldP spid="19" grpId="0" animBg="1"/>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74557" y="285750"/>
            <a:ext cx="5181600" cy="914400"/>
          </a:xfrm>
        </p:spPr>
        <p:txBody>
          <a:bodyPr>
            <a:normAutofit fontScale="77500" lnSpcReduction="20000"/>
          </a:bodyPr>
          <a:lstStyle/>
          <a:p>
            <a:pPr marL="0" indent="0">
              <a:buNone/>
            </a:pPr>
            <a:r>
              <a:rPr lang="en-US" sz="2800" dirty="0" smtClean="0"/>
              <a:t>The </a:t>
            </a:r>
            <a:r>
              <a:rPr lang="en-US" sz="2800" dirty="0"/>
              <a:t>Paycheck Protection Program (PPP) </a:t>
            </a:r>
            <a:r>
              <a:rPr lang="en-US" sz="2800" dirty="0" smtClean="0"/>
              <a:t>prohibits </a:t>
            </a:r>
            <a:r>
              <a:rPr lang="en-US" sz="2800" dirty="0"/>
              <a:t>borrowers from taking out </a:t>
            </a:r>
            <a:r>
              <a:rPr lang="en-US" sz="2800" u="sng" dirty="0"/>
              <a:t>two loans for the same purpose</a:t>
            </a:r>
            <a:r>
              <a:rPr lang="en-US" sz="2800" dirty="0"/>
              <a:t>. </a:t>
            </a:r>
          </a:p>
          <a:p>
            <a:pPr marL="0" indent="0">
              <a:buNone/>
            </a:pPr>
            <a:endParaRPr lang="en-US" dirty="0" smtClean="0"/>
          </a:p>
          <a:p>
            <a:pPr marL="0" indent="0">
              <a:buNone/>
            </a:pPr>
            <a:endParaRPr lang="en-US" u="sng" dirty="0"/>
          </a:p>
          <a:p>
            <a:endParaRPr lang="en-US" dirty="0"/>
          </a:p>
        </p:txBody>
      </p:sp>
      <p:pic>
        <p:nvPicPr>
          <p:cNvPr id="4" name="Picture 3"/>
          <p:cNvPicPr>
            <a:picLocks noChangeAspect="1"/>
          </p:cNvPicPr>
          <p:nvPr/>
        </p:nvPicPr>
        <p:blipFill>
          <a:blip r:embed="rId2"/>
          <a:stretch>
            <a:fillRect/>
          </a:stretch>
        </p:blipFill>
        <p:spPr>
          <a:xfrm>
            <a:off x="0" y="285750"/>
            <a:ext cx="3733799" cy="1805178"/>
          </a:xfrm>
          <a:prstGeom prst="rect">
            <a:avLst/>
          </a:prstGeom>
        </p:spPr>
      </p:pic>
      <p:pic>
        <p:nvPicPr>
          <p:cNvPr id="5" name="Picture 2" descr="COVID-19 Legal Briefing - SBA Economic Injury Disaster Relief ..."/>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061"/>
          <a:stretch/>
        </p:blipFill>
        <p:spPr bwMode="auto">
          <a:xfrm>
            <a:off x="14177" y="2934720"/>
            <a:ext cx="3733799" cy="18097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7010400" y="1200150"/>
            <a:ext cx="1468032" cy="1057096"/>
          </a:xfrm>
          <a:prstGeom prst="rect">
            <a:avLst/>
          </a:prstGeom>
        </p:spPr>
      </p:pic>
      <p:pic>
        <p:nvPicPr>
          <p:cNvPr id="7" name="Picture 6"/>
          <p:cNvPicPr>
            <a:picLocks noChangeAspect="1"/>
          </p:cNvPicPr>
          <p:nvPr/>
        </p:nvPicPr>
        <p:blipFill rotWithShape="1">
          <a:blip r:embed="rId5"/>
          <a:srcRect l="10905" t="14194" r="10184" b="15057"/>
          <a:stretch/>
        </p:blipFill>
        <p:spPr>
          <a:xfrm>
            <a:off x="5738043" y="1247965"/>
            <a:ext cx="1068739" cy="958180"/>
          </a:xfrm>
          <a:prstGeom prst="rect">
            <a:avLst/>
          </a:prstGeom>
        </p:spPr>
      </p:pic>
      <p:pic>
        <p:nvPicPr>
          <p:cNvPr id="8" name="Picture 7"/>
          <p:cNvPicPr>
            <a:picLocks noChangeAspect="1"/>
          </p:cNvPicPr>
          <p:nvPr/>
        </p:nvPicPr>
        <p:blipFill>
          <a:blip r:embed="rId6"/>
          <a:stretch>
            <a:fillRect/>
          </a:stretch>
        </p:blipFill>
        <p:spPr>
          <a:xfrm>
            <a:off x="4114800" y="1243978"/>
            <a:ext cx="1371600" cy="962167"/>
          </a:xfrm>
          <a:prstGeom prst="rect">
            <a:avLst/>
          </a:prstGeom>
        </p:spPr>
      </p:pic>
      <p:pic>
        <p:nvPicPr>
          <p:cNvPr id="9" name="Picture 8"/>
          <p:cNvPicPr>
            <a:picLocks noChangeAspect="1"/>
          </p:cNvPicPr>
          <p:nvPr/>
        </p:nvPicPr>
        <p:blipFill>
          <a:blip r:embed="rId7"/>
          <a:stretch>
            <a:fillRect/>
          </a:stretch>
        </p:blipFill>
        <p:spPr>
          <a:xfrm>
            <a:off x="3979994" y="3150164"/>
            <a:ext cx="3764422" cy="1916668"/>
          </a:xfrm>
          <a:prstGeom prst="rect">
            <a:avLst/>
          </a:prstGeom>
        </p:spPr>
      </p:pic>
      <p:sp>
        <p:nvSpPr>
          <p:cNvPr id="10" name="TextBox 9"/>
          <p:cNvSpPr txBox="1"/>
          <p:nvPr/>
        </p:nvSpPr>
        <p:spPr>
          <a:xfrm>
            <a:off x="3774557" y="2719277"/>
            <a:ext cx="4038600" cy="430887"/>
          </a:xfrm>
          <a:prstGeom prst="rect">
            <a:avLst/>
          </a:prstGeom>
          <a:noFill/>
        </p:spPr>
        <p:txBody>
          <a:bodyPr wrap="square" rtlCol="0">
            <a:spAutoFit/>
          </a:bodyPr>
          <a:lstStyle/>
          <a:p>
            <a:r>
              <a:rPr lang="en-US" sz="2200" dirty="0" smtClean="0"/>
              <a:t>Working Capital Loan </a:t>
            </a:r>
            <a:endParaRPr lang="en-US" sz="2200" dirty="0"/>
          </a:p>
        </p:txBody>
      </p:sp>
      <p:sp>
        <p:nvSpPr>
          <p:cNvPr id="11" name="TextBox 10"/>
          <p:cNvSpPr txBox="1"/>
          <p:nvPr/>
        </p:nvSpPr>
        <p:spPr>
          <a:xfrm>
            <a:off x="4852347" y="1611099"/>
            <a:ext cx="637775" cy="584775"/>
          </a:xfrm>
          <a:prstGeom prst="rect">
            <a:avLst/>
          </a:prstGeom>
          <a:solidFill>
            <a:schemeClr val="accent1">
              <a:lumMod val="75000"/>
            </a:schemeClr>
          </a:solidFill>
        </p:spPr>
        <p:txBody>
          <a:bodyPr wrap="square" rtlCol="0">
            <a:spAutoFit/>
          </a:bodyPr>
          <a:lstStyle/>
          <a:p>
            <a:r>
              <a:rPr lang="en-US" sz="3200" b="1" dirty="0" smtClean="0">
                <a:solidFill>
                  <a:schemeClr val="bg1"/>
                </a:solidFill>
              </a:rPr>
              <a:t>#1</a:t>
            </a:r>
            <a:endParaRPr lang="en-US" sz="3200" b="1" dirty="0">
              <a:solidFill>
                <a:schemeClr val="bg1"/>
              </a:solidFill>
            </a:endParaRPr>
          </a:p>
        </p:txBody>
      </p:sp>
    </p:spTree>
    <p:extLst>
      <p:ext uri="{BB962C8B-B14F-4D97-AF65-F5344CB8AC3E}">
        <p14:creationId xmlns:p14="http://schemas.microsoft.com/office/powerpoint/2010/main" val="40046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100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0424" y="707910"/>
            <a:ext cx="3200400" cy="1550602"/>
          </a:xfrm>
          <a:prstGeom prst="rect">
            <a:avLst/>
          </a:prstGeom>
        </p:spPr>
      </p:pic>
      <p:pic>
        <p:nvPicPr>
          <p:cNvPr id="4" name="Picture 3"/>
          <p:cNvPicPr>
            <a:picLocks noChangeAspect="1"/>
          </p:cNvPicPr>
          <p:nvPr/>
        </p:nvPicPr>
        <p:blipFill>
          <a:blip r:embed="rId3"/>
          <a:stretch>
            <a:fillRect/>
          </a:stretch>
        </p:blipFill>
        <p:spPr>
          <a:xfrm>
            <a:off x="5105400" y="707910"/>
            <a:ext cx="3309826" cy="1600200"/>
          </a:xfrm>
          <a:prstGeom prst="rect">
            <a:avLst/>
          </a:prstGeom>
        </p:spPr>
      </p:pic>
      <p:sp>
        <p:nvSpPr>
          <p:cNvPr id="3" name="Plus 2"/>
          <p:cNvSpPr/>
          <p:nvPr/>
        </p:nvSpPr>
        <p:spPr>
          <a:xfrm>
            <a:off x="4014012" y="1064111"/>
            <a:ext cx="838200" cy="8382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1219200" y="2724150"/>
            <a:ext cx="3931868" cy="1905000"/>
          </a:xfrm>
          <a:prstGeom prst="rect">
            <a:avLst/>
          </a:prstGeom>
        </p:spPr>
      </p:pic>
      <p:pic>
        <p:nvPicPr>
          <p:cNvPr id="7" name="Picture 6"/>
          <p:cNvPicPr>
            <a:picLocks noChangeAspect="1"/>
          </p:cNvPicPr>
          <p:nvPr/>
        </p:nvPicPr>
        <p:blipFill>
          <a:blip r:embed="rId3"/>
          <a:stretch>
            <a:fillRect/>
          </a:stretch>
        </p:blipFill>
        <p:spPr>
          <a:xfrm>
            <a:off x="3267963" y="3718727"/>
            <a:ext cx="1883105" cy="910423"/>
          </a:xfrm>
          <a:prstGeom prst="rect">
            <a:avLst/>
          </a:prstGeom>
        </p:spPr>
      </p:pic>
      <p:sp>
        <p:nvSpPr>
          <p:cNvPr id="5" name="TextBox 4"/>
          <p:cNvSpPr txBox="1"/>
          <p:nvPr/>
        </p:nvSpPr>
        <p:spPr>
          <a:xfrm>
            <a:off x="5562600" y="3527607"/>
            <a:ext cx="1169616" cy="646331"/>
          </a:xfrm>
          <a:prstGeom prst="rect">
            <a:avLst/>
          </a:prstGeom>
          <a:noFill/>
        </p:spPr>
        <p:txBody>
          <a:bodyPr wrap="none" rtlCol="0">
            <a:spAutoFit/>
          </a:bodyPr>
          <a:lstStyle/>
          <a:p>
            <a:r>
              <a:rPr lang="en-US" b="1" dirty="0" smtClean="0"/>
              <a:t>Forgivable</a:t>
            </a:r>
          </a:p>
          <a:p>
            <a:r>
              <a:rPr lang="en-US" b="1" dirty="0" smtClean="0"/>
              <a:t>Portion</a:t>
            </a:r>
            <a:endParaRPr lang="en-US" b="1" dirty="0"/>
          </a:p>
        </p:txBody>
      </p:sp>
      <p:sp>
        <p:nvSpPr>
          <p:cNvPr id="8" name="Curved Right Arrow 7"/>
          <p:cNvSpPr/>
          <p:nvPr/>
        </p:nvSpPr>
        <p:spPr>
          <a:xfrm rot="15343058" flipV="1">
            <a:off x="5352882" y="3850859"/>
            <a:ext cx="457200" cy="128509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359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500"/>
                                  </p:stCondLst>
                                  <p:childTnLst>
                                    <p:set>
                                      <p:cBhvr>
                                        <p:cTn id="18" dur="1" fill="hold">
                                          <p:stCondLst>
                                            <p:cond delay="0"/>
                                          </p:stCondLst>
                                        </p:cTn>
                                        <p:tgtEl>
                                          <p:spTgt spid="5"/>
                                        </p:tgtEl>
                                        <p:attrNameLst>
                                          <p:attrName>style.visibility</p:attrName>
                                        </p:attrNameLst>
                                      </p:cBhvr>
                                      <p:to>
                                        <p:strVal val="visible"/>
                                      </p:to>
                                    </p:set>
                                  </p:childTnLst>
                                </p:cTn>
                              </p:par>
                            </p:childTnLst>
                          </p:cTn>
                        </p:par>
                        <p:par>
                          <p:cTn id="19" fill="hold">
                            <p:stCondLst>
                              <p:cond delay="500"/>
                            </p:stCondLst>
                            <p:childTnLst>
                              <p:par>
                                <p:cTn id="20" presetID="22" presetClass="entr" presetSubtype="2" fill="hold" grpId="0" nodeType="afterEffect">
                                  <p:stCondLst>
                                    <p:cond delay="500"/>
                                  </p:stCondLst>
                                  <p:childTnLst>
                                    <p:set>
                                      <p:cBhvr>
                                        <p:cTn id="21" dur="1" fill="hold">
                                          <p:stCondLst>
                                            <p:cond delay="0"/>
                                          </p:stCondLst>
                                        </p:cTn>
                                        <p:tgtEl>
                                          <p:spTgt spid="8"/>
                                        </p:tgtEl>
                                        <p:attrNameLst>
                                          <p:attrName>style.visibility</p:attrName>
                                        </p:attrNameLst>
                                      </p:cBhvr>
                                      <p:to>
                                        <p:strVal val="visible"/>
                                      </p:to>
                                    </p:set>
                                    <p:animEffect transition="in" filter="wipe(righ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2400" y="2266950"/>
            <a:ext cx="8782705" cy="1676400"/>
          </a:xfrm>
          <a:prstGeom prst="rect">
            <a:avLst/>
          </a:prstGeom>
        </p:spPr>
      </p:pic>
      <p:pic>
        <p:nvPicPr>
          <p:cNvPr id="3" name="Picture 2"/>
          <p:cNvPicPr>
            <a:picLocks noChangeAspect="1"/>
          </p:cNvPicPr>
          <p:nvPr/>
        </p:nvPicPr>
        <p:blipFill rotWithShape="1">
          <a:blip r:embed="rId3"/>
          <a:srcRect l="9937" r="6593"/>
          <a:stretch/>
        </p:blipFill>
        <p:spPr>
          <a:xfrm>
            <a:off x="5867400" y="83600"/>
            <a:ext cx="3200400" cy="2163128"/>
          </a:xfrm>
          <a:prstGeom prst="rect">
            <a:avLst/>
          </a:prstGeom>
        </p:spPr>
      </p:pic>
      <p:pic>
        <p:nvPicPr>
          <p:cNvPr id="5" name="Picture 4"/>
          <p:cNvPicPr>
            <a:picLocks noChangeAspect="1"/>
          </p:cNvPicPr>
          <p:nvPr/>
        </p:nvPicPr>
        <p:blipFill>
          <a:blip r:embed="rId4"/>
          <a:stretch>
            <a:fillRect/>
          </a:stretch>
        </p:blipFill>
        <p:spPr>
          <a:xfrm>
            <a:off x="76200" y="14946"/>
            <a:ext cx="3033470" cy="1794803"/>
          </a:xfrm>
          <a:prstGeom prst="rect">
            <a:avLst/>
          </a:prstGeom>
        </p:spPr>
      </p:pic>
    </p:spTree>
    <p:extLst>
      <p:ext uri="{BB962C8B-B14F-4D97-AF65-F5344CB8AC3E}">
        <p14:creationId xmlns:p14="http://schemas.microsoft.com/office/powerpoint/2010/main" val="7152617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aring for Sick Seniors? Discover How to Boost Their Spirits ..."/>
          <p:cNvPicPr>
            <a:picLocks noChangeAspect="1" noChangeArrowheads="1"/>
          </p:cNvPicPr>
          <p:nvPr/>
        </p:nvPicPr>
        <p:blipFill rotWithShape="1">
          <a:blip r:embed="rId2">
            <a:extLst>
              <a:ext uri="{28A0092B-C50C-407E-A947-70E740481C1C}">
                <a14:useLocalDpi xmlns:a14="http://schemas.microsoft.com/office/drawing/2010/main" val="0"/>
              </a:ext>
            </a:extLst>
          </a:blip>
          <a:srcRect r="18967"/>
          <a:stretch/>
        </p:blipFill>
        <p:spPr bwMode="auto">
          <a:xfrm>
            <a:off x="4328751" y="2281987"/>
            <a:ext cx="203765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uy Caring for Sick Girl at Home by nimito | VideoHive"/>
          <p:cNvPicPr>
            <a:picLocks noChangeAspect="1" noChangeArrowheads="1"/>
          </p:cNvPicPr>
          <p:nvPr/>
        </p:nvPicPr>
        <p:blipFill rotWithShape="1">
          <a:blip r:embed="rId3">
            <a:extLst>
              <a:ext uri="{28A0092B-C50C-407E-A947-70E740481C1C}">
                <a14:useLocalDpi xmlns:a14="http://schemas.microsoft.com/office/drawing/2010/main" val="0"/>
              </a:ext>
            </a:extLst>
          </a:blip>
          <a:srcRect l="21646"/>
          <a:stretch/>
        </p:blipFill>
        <p:spPr bwMode="auto">
          <a:xfrm>
            <a:off x="6477000" y="2606493"/>
            <a:ext cx="2206625" cy="148925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w to Find an Anchor in the Stormy Sea of Parenthood - Tiny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361949"/>
            <a:ext cx="2757215" cy="213360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hampion Employer Services | Paid Sick Leave - Now the Law in ..."/>
          <p:cNvPicPr>
            <a:picLocks noChangeAspect="1" noChangeArrowheads="1"/>
          </p:cNvPicPr>
          <p:nvPr/>
        </p:nvPicPr>
        <p:blipFill rotWithShape="1">
          <a:blip r:embed="rId5">
            <a:extLst>
              <a:ext uri="{28A0092B-C50C-407E-A947-70E740481C1C}">
                <a14:useLocalDpi xmlns:a14="http://schemas.microsoft.com/office/drawing/2010/main" val="0"/>
              </a:ext>
            </a:extLst>
          </a:blip>
          <a:srcRect l="1045" t="683" r="23538" b="-683"/>
          <a:stretch/>
        </p:blipFill>
        <p:spPr bwMode="auto">
          <a:xfrm>
            <a:off x="582385" y="2362734"/>
            <a:ext cx="3306990" cy="22669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19200" y="3496722"/>
            <a:ext cx="1905000" cy="923330"/>
          </a:xfrm>
          <a:prstGeom prst="rect">
            <a:avLst/>
          </a:prstGeom>
          <a:solidFill>
            <a:schemeClr val="bg1"/>
          </a:solidFill>
        </p:spPr>
        <p:txBody>
          <a:bodyPr wrap="square" rtlCol="0">
            <a:spAutoFit/>
          </a:bodyPr>
          <a:lstStyle/>
          <a:p>
            <a:pPr algn="ctr"/>
            <a:r>
              <a:rPr lang="en-US" b="1" u="sng" dirty="0" smtClean="0"/>
              <a:t>2 WEEKS </a:t>
            </a:r>
            <a:r>
              <a:rPr lang="en-US" dirty="0" smtClean="0"/>
              <a:t>NORMAL FULL PAY</a:t>
            </a:r>
            <a:endParaRPr lang="en-US" dirty="0"/>
          </a:p>
        </p:txBody>
      </p:sp>
      <p:sp>
        <p:nvSpPr>
          <p:cNvPr id="5" name="TextBox 4"/>
          <p:cNvSpPr txBox="1"/>
          <p:nvPr/>
        </p:nvSpPr>
        <p:spPr>
          <a:xfrm>
            <a:off x="5638800" y="1962150"/>
            <a:ext cx="1752600" cy="923330"/>
          </a:xfrm>
          <a:prstGeom prst="rect">
            <a:avLst/>
          </a:prstGeom>
          <a:solidFill>
            <a:schemeClr val="bg1"/>
          </a:solidFill>
        </p:spPr>
        <p:txBody>
          <a:bodyPr wrap="square" rtlCol="0">
            <a:spAutoFit/>
          </a:bodyPr>
          <a:lstStyle/>
          <a:p>
            <a:pPr algn="ctr"/>
            <a:r>
              <a:rPr lang="en-US" b="1" u="sng" dirty="0" smtClean="0"/>
              <a:t>2 WEEKS </a:t>
            </a:r>
          </a:p>
          <a:p>
            <a:pPr algn="ctr"/>
            <a:r>
              <a:rPr lang="en-US" dirty="0" smtClean="0"/>
              <a:t>2/3</a:t>
            </a:r>
            <a:r>
              <a:rPr lang="en-US" baseline="30000" dirty="0" smtClean="0"/>
              <a:t>rd</a:t>
            </a:r>
            <a:r>
              <a:rPr lang="en-US" dirty="0" smtClean="0"/>
              <a:t> </a:t>
            </a:r>
          </a:p>
          <a:p>
            <a:pPr algn="ctr"/>
            <a:r>
              <a:rPr lang="en-US" dirty="0" smtClean="0"/>
              <a:t>NORMAL PAY</a:t>
            </a:r>
            <a:endParaRPr lang="en-US" dirty="0"/>
          </a:p>
        </p:txBody>
      </p:sp>
      <p:pic>
        <p:nvPicPr>
          <p:cNvPr id="8" name="Picture 7"/>
          <p:cNvPicPr>
            <a:picLocks noChangeAspect="1"/>
          </p:cNvPicPr>
          <p:nvPr/>
        </p:nvPicPr>
        <p:blipFill rotWithShape="1">
          <a:blip r:embed="rId6"/>
          <a:srcRect t="7221" r="9680" b="18556"/>
          <a:stretch/>
        </p:blipFill>
        <p:spPr>
          <a:xfrm>
            <a:off x="0" y="0"/>
            <a:ext cx="3670326" cy="1809750"/>
          </a:xfrm>
          <a:prstGeom prst="rect">
            <a:avLst/>
          </a:prstGeom>
        </p:spPr>
      </p:pic>
    </p:spTree>
    <p:extLst>
      <p:ext uri="{BB962C8B-B14F-4D97-AF65-F5344CB8AC3E}">
        <p14:creationId xmlns:p14="http://schemas.microsoft.com/office/powerpoint/2010/main" val="360698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7221" r="9680" b="18556"/>
          <a:stretch/>
        </p:blipFill>
        <p:spPr>
          <a:xfrm>
            <a:off x="0" y="0"/>
            <a:ext cx="3670326" cy="1809750"/>
          </a:xfrm>
          <a:prstGeom prst="rect">
            <a:avLst/>
          </a:prstGeom>
        </p:spPr>
      </p:pic>
      <p:pic>
        <p:nvPicPr>
          <p:cNvPr id="3" name="Picture 10" descr="How to Find an Anchor in the Stormy Sea of Parenthood - Tiny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9964" y="2148832"/>
            <a:ext cx="3527472" cy="272964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oronavirus: How long are Central Florida schools clos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7078" y="485232"/>
            <a:ext cx="32512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ROLE OF DAYCARE CENTERS IN THE MODERN WORLD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52959" y="2487916"/>
            <a:ext cx="3282366" cy="20514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ronavirus has open houses closing and home buyers reconsidering ..."/>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493" t="16597" r="24759" b="13036"/>
          <a:stretch/>
        </p:blipFill>
        <p:spPr bwMode="auto">
          <a:xfrm rot="20973684">
            <a:off x="7361644" y="3598149"/>
            <a:ext cx="1303850" cy="739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81200" y="3513654"/>
            <a:ext cx="1752600" cy="1200329"/>
          </a:xfrm>
          <a:prstGeom prst="rect">
            <a:avLst/>
          </a:prstGeom>
          <a:solidFill>
            <a:schemeClr val="bg1"/>
          </a:solidFill>
        </p:spPr>
        <p:txBody>
          <a:bodyPr wrap="square" rtlCol="0">
            <a:spAutoFit/>
          </a:bodyPr>
          <a:lstStyle/>
          <a:p>
            <a:pPr algn="ctr"/>
            <a:r>
              <a:rPr lang="en-US" b="1" u="sng" dirty="0" smtClean="0"/>
              <a:t>10 ADDITIONAL WEEKS </a:t>
            </a:r>
          </a:p>
          <a:p>
            <a:pPr algn="ctr"/>
            <a:r>
              <a:rPr lang="en-US" dirty="0" smtClean="0"/>
              <a:t>2/3</a:t>
            </a:r>
            <a:r>
              <a:rPr lang="en-US" baseline="30000" dirty="0" smtClean="0"/>
              <a:t>rd</a:t>
            </a:r>
            <a:r>
              <a:rPr lang="en-US" dirty="0" smtClean="0"/>
              <a:t> </a:t>
            </a:r>
          </a:p>
          <a:p>
            <a:pPr algn="ctr"/>
            <a:r>
              <a:rPr lang="en-US" dirty="0" smtClean="0"/>
              <a:t>NORMAL PAY</a:t>
            </a:r>
            <a:endParaRPr lang="en-US" dirty="0"/>
          </a:p>
        </p:txBody>
      </p:sp>
    </p:spTree>
    <p:extLst>
      <p:ext uri="{BB962C8B-B14F-4D97-AF65-F5344CB8AC3E}">
        <p14:creationId xmlns:p14="http://schemas.microsoft.com/office/powerpoint/2010/main" val="277728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20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266950"/>
            <a:ext cx="8610600" cy="2590801"/>
          </a:xfrm>
        </p:spPr>
        <p:txBody>
          <a:bodyPr>
            <a:normAutofit fontScale="92500"/>
          </a:bodyPr>
          <a:lstStyle/>
          <a:p>
            <a:pPr lvl="0"/>
            <a:r>
              <a:rPr lang="en-US" sz="3000" dirty="0" smtClean="0"/>
              <a:t>Effective April 1, 2020 through December 31,</a:t>
            </a:r>
            <a:r>
              <a:rPr lang="en-US" sz="3000" baseline="30000" dirty="0" smtClean="0"/>
              <a:t> </a:t>
            </a:r>
            <a:r>
              <a:rPr lang="en-US" sz="3000" dirty="0" smtClean="0"/>
              <a:t>2020</a:t>
            </a:r>
            <a:endParaRPr lang="en-US" sz="3000" dirty="0"/>
          </a:p>
          <a:p>
            <a:pPr lvl="0"/>
            <a:r>
              <a:rPr lang="en-US" sz="3000" dirty="0"/>
              <a:t>The </a:t>
            </a:r>
            <a:r>
              <a:rPr lang="en-US" sz="3000" dirty="0" smtClean="0"/>
              <a:t>Department of Labor (DOL) deemed pharmacies </a:t>
            </a:r>
            <a:r>
              <a:rPr lang="en-US" sz="3000" dirty="0"/>
              <a:t>“health care </a:t>
            </a:r>
            <a:r>
              <a:rPr lang="en-US" sz="3000" dirty="0" smtClean="0"/>
              <a:t>providers” </a:t>
            </a:r>
            <a:r>
              <a:rPr lang="en-US" sz="3000" dirty="0"/>
              <a:t>and as such, </a:t>
            </a:r>
            <a:r>
              <a:rPr lang="en-US" sz="3000" b="1" u="sng" dirty="0"/>
              <a:t>MAY BE EXCLUDED</a:t>
            </a:r>
            <a:r>
              <a:rPr lang="en-US" sz="3000" dirty="0"/>
              <a:t> from </a:t>
            </a:r>
            <a:r>
              <a:rPr lang="en-US" sz="3000" b="1" dirty="0"/>
              <a:t>both the 2 week paid sick leave </a:t>
            </a:r>
            <a:r>
              <a:rPr lang="en-US" sz="3000" dirty="0"/>
              <a:t>requirements and </a:t>
            </a:r>
            <a:r>
              <a:rPr lang="en-US" sz="3000" b="1" dirty="0"/>
              <a:t>extended 10 week</a:t>
            </a:r>
            <a:r>
              <a:rPr lang="en-US" sz="3000" dirty="0"/>
              <a:t> family and medical leave.</a:t>
            </a:r>
          </a:p>
          <a:p>
            <a:endParaRPr lang="en-US" dirty="0"/>
          </a:p>
        </p:txBody>
      </p:sp>
      <p:pic>
        <p:nvPicPr>
          <p:cNvPr id="4" name="Picture 3"/>
          <p:cNvPicPr>
            <a:picLocks noChangeAspect="1"/>
          </p:cNvPicPr>
          <p:nvPr/>
        </p:nvPicPr>
        <p:blipFill rotWithShape="1">
          <a:blip r:embed="rId2"/>
          <a:srcRect t="7221" r="9680" b="18556"/>
          <a:stretch/>
        </p:blipFill>
        <p:spPr>
          <a:xfrm>
            <a:off x="0" y="0"/>
            <a:ext cx="3670326" cy="1809750"/>
          </a:xfrm>
          <a:prstGeom prst="rect">
            <a:avLst/>
          </a:prstGeom>
        </p:spPr>
      </p:pic>
      <p:pic>
        <p:nvPicPr>
          <p:cNvPr id="5" name="Picture 4"/>
          <p:cNvPicPr>
            <a:picLocks noChangeAspect="1"/>
          </p:cNvPicPr>
          <p:nvPr/>
        </p:nvPicPr>
        <p:blipFill rotWithShape="1">
          <a:blip r:embed="rId3"/>
          <a:srcRect l="17646" r="11765" b="20915"/>
          <a:stretch/>
        </p:blipFill>
        <p:spPr>
          <a:xfrm>
            <a:off x="5667769" y="0"/>
            <a:ext cx="3476231" cy="2190750"/>
          </a:xfrm>
          <a:prstGeom prst="rect">
            <a:avLst/>
          </a:prstGeom>
        </p:spPr>
      </p:pic>
    </p:spTree>
    <p:extLst>
      <p:ext uri="{BB962C8B-B14F-4D97-AF65-F5344CB8AC3E}">
        <p14:creationId xmlns:p14="http://schemas.microsoft.com/office/powerpoint/2010/main" val="1817576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2266950"/>
            <a:ext cx="3729598" cy="1809750"/>
          </a:xfrm>
          <a:prstGeom prst="rect">
            <a:avLst/>
          </a:prstGeom>
        </p:spPr>
      </p:pic>
      <p:pic>
        <p:nvPicPr>
          <p:cNvPr id="3" name="Picture 2"/>
          <p:cNvPicPr>
            <a:picLocks noChangeAspect="1"/>
          </p:cNvPicPr>
          <p:nvPr/>
        </p:nvPicPr>
        <p:blipFill rotWithShape="1">
          <a:blip r:embed="rId3"/>
          <a:srcRect t="7221" r="9680" b="18556"/>
          <a:stretch/>
        </p:blipFill>
        <p:spPr>
          <a:xfrm>
            <a:off x="5157432" y="2266950"/>
            <a:ext cx="3670326" cy="1809750"/>
          </a:xfrm>
          <a:prstGeom prst="rect">
            <a:avLst/>
          </a:prstGeom>
        </p:spPr>
      </p:pic>
      <p:sp>
        <p:nvSpPr>
          <p:cNvPr id="4" name="Curved Left Arrow 3"/>
          <p:cNvSpPr/>
          <p:nvPr/>
        </p:nvSpPr>
        <p:spPr>
          <a:xfrm rot="16200000">
            <a:off x="4019550" y="0"/>
            <a:ext cx="1371600" cy="3467100"/>
          </a:xfrm>
          <a:prstGeom prst="curved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Multiply 4"/>
          <p:cNvSpPr/>
          <p:nvPr/>
        </p:nvSpPr>
        <p:spPr>
          <a:xfrm>
            <a:off x="3982082" y="432747"/>
            <a:ext cx="1219200" cy="1295400"/>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361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8067" y="2231461"/>
            <a:ext cx="6342976" cy="1831086"/>
          </a:xfrm>
        </p:spPr>
        <p:txBody>
          <a:bodyPr>
            <a:normAutofit fontScale="90000"/>
          </a:bodyPr>
          <a:lstStyle/>
          <a:p>
            <a:r>
              <a:rPr lang="en-US" dirty="0"/>
              <a:t/>
            </a:r>
            <a:br>
              <a:rPr lang="en-US" dirty="0"/>
            </a:br>
            <a:r>
              <a:rPr lang="en-US" dirty="0"/>
              <a:t>New Flexibilities for the Use of Telehealth In Response to COVID-19</a:t>
            </a:r>
            <a:br>
              <a:rPr lang="en-US" dirty="0"/>
            </a:br>
            <a:r>
              <a:rPr lang="en-US" sz="1519" dirty="0"/>
              <a:t/>
            </a:r>
            <a:br>
              <a:rPr lang="en-US" sz="1519" dirty="0"/>
            </a:br>
            <a:r>
              <a:rPr lang="en-US" sz="1519" dirty="0"/>
              <a:t/>
            </a:r>
            <a:br>
              <a:rPr lang="en-US" sz="1519" dirty="0"/>
            </a:br>
            <a:r>
              <a:rPr lang="en-US" sz="2025" dirty="0"/>
              <a:t>PCCA</a:t>
            </a:r>
            <a:br>
              <a:rPr lang="en-US" sz="2025" dirty="0"/>
            </a:br>
            <a:r>
              <a:rPr lang="en-US" sz="2025" dirty="0"/>
              <a:t>April 13, 2020</a:t>
            </a:r>
            <a:br>
              <a:rPr lang="en-US" sz="2025" dirty="0"/>
            </a:br>
            <a:endParaRPr lang="en-US" sz="2025" dirty="0"/>
          </a:p>
        </p:txBody>
      </p:sp>
      <p:sp>
        <p:nvSpPr>
          <p:cNvPr id="3" name="Subtitle 2"/>
          <p:cNvSpPr>
            <a:spLocks noGrp="1"/>
          </p:cNvSpPr>
          <p:nvPr>
            <p:ph type="subTitle" idx="1"/>
          </p:nvPr>
        </p:nvSpPr>
        <p:spPr>
          <a:xfrm>
            <a:off x="368067" y="3968493"/>
            <a:ext cx="6342976" cy="664827"/>
          </a:xfrm>
        </p:spPr>
        <p:txBody>
          <a:bodyPr>
            <a:normAutofit/>
          </a:bodyPr>
          <a:lstStyle/>
          <a:p>
            <a:pPr>
              <a:spcBef>
                <a:spcPts val="0"/>
              </a:spcBef>
            </a:pPr>
            <a:r>
              <a:rPr lang="en-US" dirty="0">
                <a:solidFill>
                  <a:schemeClr val="bg1"/>
                </a:solidFill>
                <a:latin typeface="+mj-lt"/>
              </a:rPr>
              <a:t>Cindy Moon, Vice President, Health Care Payment and Delivery Reform</a:t>
            </a:r>
          </a:p>
          <a:p>
            <a:pPr>
              <a:spcBef>
                <a:spcPts val="0"/>
              </a:spcBef>
            </a:pPr>
            <a:r>
              <a:rPr lang="en-US" dirty="0">
                <a:solidFill>
                  <a:schemeClr val="bg1"/>
                </a:solidFill>
                <a:latin typeface="+mj-lt"/>
              </a:rPr>
              <a:t>Hart Health Strategies, Inc. </a:t>
            </a:r>
          </a:p>
        </p:txBody>
      </p:sp>
    </p:spTree>
    <p:extLst>
      <p:ext uri="{BB962C8B-B14F-4D97-AF65-F5344CB8AC3E}">
        <p14:creationId xmlns:p14="http://schemas.microsoft.com/office/powerpoint/2010/main" val="1468594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COVID-19 Timeline</a:t>
            </a:r>
            <a:endParaRPr lang="en-US" dirty="0"/>
          </a:p>
        </p:txBody>
      </p:sp>
      <p:pic>
        <p:nvPicPr>
          <p:cNvPr id="4" name="Content Placeholder 3"/>
          <p:cNvPicPr>
            <a:picLocks noGrp="1" noChangeAspect="1"/>
          </p:cNvPicPr>
          <p:nvPr>
            <p:ph idx="1"/>
          </p:nvPr>
        </p:nvPicPr>
        <p:blipFill>
          <a:blip r:embed="rId2"/>
          <a:stretch>
            <a:fillRect/>
          </a:stretch>
        </p:blipFill>
        <p:spPr>
          <a:xfrm>
            <a:off x="212795" y="1418008"/>
            <a:ext cx="8718409" cy="3048000"/>
          </a:xfrm>
          <a:prstGeom prst="rect">
            <a:avLst/>
          </a:prstGeom>
        </p:spPr>
      </p:pic>
      <p:sp>
        <p:nvSpPr>
          <p:cNvPr id="5" name="TextBox 4"/>
          <p:cNvSpPr txBox="1"/>
          <p:nvPr/>
        </p:nvSpPr>
        <p:spPr>
          <a:xfrm>
            <a:off x="152400" y="4781550"/>
            <a:ext cx="7315200" cy="307777"/>
          </a:xfrm>
          <a:prstGeom prst="rect">
            <a:avLst/>
          </a:prstGeom>
          <a:noFill/>
        </p:spPr>
        <p:txBody>
          <a:bodyPr wrap="square" rtlCol="0">
            <a:spAutoFit/>
          </a:bodyPr>
          <a:lstStyle/>
          <a:p>
            <a:r>
              <a:rPr lang="en-US" sz="1400" dirty="0">
                <a:hlinkClick r:id="rId3"/>
              </a:rPr>
              <a:t>https://www.businessinsider.com/coronavirus-pandemic-timeline-history-major-events-2020-3</a:t>
            </a:r>
            <a:endParaRPr lang="en-US" sz="1400" dirty="0"/>
          </a:p>
        </p:txBody>
      </p:sp>
      <p:pic>
        <p:nvPicPr>
          <p:cNvPr id="6" name="Picture 5"/>
          <p:cNvPicPr>
            <a:picLocks noChangeAspect="1"/>
          </p:cNvPicPr>
          <p:nvPr/>
        </p:nvPicPr>
        <p:blipFill rotWithShape="1">
          <a:blip r:embed="rId4"/>
          <a:srcRect l="24306" t="3601" r="25056" b="7577"/>
          <a:stretch/>
        </p:blipFill>
        <p:spPr>
          <a:xfrm>
            <a:off x="7482385" y="57150"/>
            <a:ext cx="1524000" cy="1503680"/>
          </a:xfrm>
          <a:prstGeom prst="rect">
            <a:avLst/>
          </a:prstGeom>
        </p:spPr>
      </p:pic>
      <p:sp>
        <p:nvSpPr>
          <p:cNvPr id="3" name="Rectangle 2"/>
          <p:cNvSpPr/>
          <p:nvPr/>
        </p:nvSpPr>
        <p:spPr>
          <a:xfrm>
            <a:off x="4876800" y="3257550"/>
            <a:ext cx="4054404" cy="457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716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A7046-7C54-3B46-AAA1-C487DCC9D2DD}"/>
              </a:ext>
            </a:extLst>
          </p:cNvPr>
          <p:cNvSpPr>
            <a:spLocks noGrp="1"/>
          </p:cNvSpPr>
          <p:nvPr>
            <p:ph type="title"/>
          </p:nvPr>
        </p:nvSpPr>
        <p:spPr/>
        <p:txBody>
          <a:bodyPr/>
          <a:lstStyle/>
          <a:p>
            <a:r>
              <a:rPr lang="en-US" dirty="0"/>
              <a:t>Disclaimers</a:t>
            </a:r>
          </a:p>
        </p:txBody>
      </p:sp>
      <p:sp>
        <p:nvSpPr>
          <p:cNvPr id="3" name="Content Placeholder 2">
            <a:extLst>
              <a:ext uri="{FF2B5EF4-FFF2-40B4-BE49-F238E27FC236}">
                <a16:creationId xmlns:a16="http://schemas.microsoft.com/office/drawing/2014/main" id="{C7ECC3B3-F88D-D845-88D6-520D0C3E4FCA}"/>
              </a:ext>
            </a:extLst>
          </p:cNvPr>
          <p:cNvSpPr>
            <a:spLocks noGrp="1"/>
          </p:cNvSpPr>
          <p:nvPr>
            <p:ph idx="1"/>
          </p:nvPr>
        </p:nvSpPr>
        <p:spPr/>
        <p:txBody>
          <a:bodyPr/>
          <a:lstStyle/>
          <a:p>
            <a:r>
              <a:rPr lang="en-US" dirty="0"/>
              <a:t>The information included on these slides is current as of April 13, 2020. </a:t>
            </a:r>
          </a:p>
          <a:p>
            <a:endParaRPr lang="en-US" dirty="0"/>
          </a:p>
          <a:p>
            <a:r>
              <a:rPr lang="en-US" dirty="0"/>
              <a:t>The information included on these slides and in this webinar is for informational purposes only and subject to interpretation, so should not be construed as legal advice. </a:t>
            </a:r>
          </a:p>
        </p:txBody>
      </p:sp>
    </p:spTree>
    <p:extLst>
      <p:ext uri="{BB962C8B-B14F-4D97-AF65-F5344CB8AC3E}">
        <p14:creationId xmlns:p14="http://schemas.microsoft.com/office/powerpoint/2010/main" val="10137143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2E3C9-FD88-8D41-8994-E371134CBE58}"/>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3FB76341-7C29-4548-8472-9B3F7524B00C}"/>
              </a:ext>
            </a:extLst>
          </p:cNvPr>
          <p:cNvSpPr>
            <a:spLocks noGrp="1"/>
          </p:cNvSpPr>
          <p:nvPr>
            <p:ph idx="1"/>
          </p:nvPr>
        </p:nvSpPr>
        <p:spPr/>
        <p:txBody>
          <a:bodyPr/>
          <a:lstStyle/>
          <a:p>
            <a:r>
              <a:rPr lang="en-US" b="1" dirty="0"/>
              <a:t>Telehealth: </a:t>
            </a:r>
            <a:r>
              <a:rPr lang="en-US" dirty="0"/>
              <a:t>Generally refers to delivery of clinical and non-clinical health care services between a patient and provider through the use of a telecommunication system.</a:t>
            </a:r>
          </a:p>
          <a:p>
            <a:pPr lvl="1"/>
            <a:r>
              <a:rPr lang="en-US" dirty="0"/>
              <a:t>Can include education, public health, and health administration, in addition to clinical services</a:t>
            </a:r>
          </a:p>
          <a:p>
            <a:endParaRPr lang="en-US" b="1" dirty="0"/>
          </a:p>
          <a:p>
            <a:endParaRPr lang="en-US" b="1" dirty="0"/>
          </a:p>
          <a:p>
            <a:r>
              <a:rPr lang="en-US" dirty="0"/>
              <a:t>Coverage of telehealth varies on a </a:t>
            </a:r>
            <a:r>
              <a:rPr lang="en-US" u="sng" dirty="0"/>
              <a:t>payer-by-payer</a:t>
            </a:r>
            <a:r>
              <a:rPr lang="en-US" dirty="0"/>
              <a:t> and </a:t>
            </a:r>
            <a:r>
              <a:rPr lang="en-US" u="sng" dirty="0"/>
              <a:t>state-by-state</a:t>
            </a:r>
            <a:r>
              <a:rPr lang="en-US" dirty="0"/>
              <a:t> basis.</a:t>
            </a:r>
          </a:p>
        </p:txBody>
      </p:sp>
    </p:spTree>
    <p:extLst>
      <p:ext uri="{BB962C8B-B14F-4D97-AF65-F5344CB8AC3E}">
        <p14:creationId xmlns:p14="http://schemas.microsoft.com/office/powerpoint/2010/main" val="1736164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D48D1-E0E7-6041-AF0D-13106E2AE798}"/>
              </a:ext>
            </a:extLst>
          </p:cNvPr>
          <p:cNvSpPr>
            <a:spLocks noGrp="1"/>
          </p:cNvSpPr>
          <p:nvPr>
            <p:ph type="title"/>
          </p:nvPr>
        </p:nvSpPr>
        <p:spPr/>
        <p:txBody>
          <a:bodyPr/>
          <a:lstStyle/>
          <a:p>
            <a:r>
              <a:rPr lang="en-US" dirty="0"/>
              <a:t>Medicare and Telehealth</a:t>
            </a:r>
          </a:p>
        </p:txBody>
      </p:sp>
      <p:graphicFrame>
        <p:nvGraphicFramePr>
          <p:cNvPr id="4" name="Content Placeholder 3">
            <a:extLst>
              <a:ext uri="{FF2B5EF4-FFF2-40B4-BE49-F238E27FC236}">
                <a16:creationId xmlns:a16="http://schemas.microsoft.com/office/drawing/2014/main" id="{6EE0D793-8706-2D45-919A-C128586500C2}"/>
              </a:ext>
            </a:extLst>
          </p:cNvPr>
          <p:cNvGraphicFramePr>
            <a:graphicFrameLocks noGrp="1"/>
          </p:cNvGraphicFramePr>
          <p:nvPr>
            <p:ph idx="1"/>
            <p:extLst/>
          </p:nvPr>
        </p:nvGraphicFramePr>
        <p:xfrm>
          <a:off x="2901554" y="866776"/>
          <a:ext cx="5486400" cy="2962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71816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88719-6C11-C84E-AC38-1D892E59F4B9}"/>
              </a:ext>
            </a:extLst>
          </p:cNvPr>
          <p:cNvSpPr>
            <a:spLocks noGrp="1"/>
          </p:cNvSpPr>
          <p:nvPr>
            <p:ph type="title"/>
          </p:nvPr>
        </p:nvSpPr>
        <p:spPr/>
        <p:txBody>
          <a:bodyPr/>
          <a:lstStyle/>
          <a:p>
            <a:r>
              <a:rPr lang="en-US" dirty="0"/>
              <a:t>Medicare Telehealth Coverage Requirements</a:t>
            </a:r>
          </a:p>
        </p:txBody>
      </p:sp>
      <p:sp>
        <p:nvSpPr>
          <p:cNvPr id="3" name="Content Placeholder 2">
            <a:extLst>
              <a:ext uri="{FF2B5EF4-FFF2-40B4-BE49-F238E27FC236}">
                <a16:creationId xmlns:a16="http://schemas.microsoft.com/office/drawing/2014/main" id="{C042B37C-A0AF-664A-90DA-3AB68C99B40E}"/>
              </a:ext>
            </a:extLst>
          </p:cNvPr>
          <p:cNvSpPr>
            <a:spLocks noGrp="1"/>
          </p:cNvSpPr>
          <p:nvPr>
            <p:ph idx="1"/>
          </p:nvPr>
        </p:nvSpPr>
        <p:spPr>
          <a:xfrm>
            <a:off x="2901951" y="1076707"/>
            <a:ext cx="5486400" cy="2942843"/>
          </a:xfrm>
        </p:spPr>
        <p:txBody>
          <a:bodyPr>
            <a:normAutofit/>
          </a:bodyPr>
          <a:lstStyle/>
          <a:p>
            <a:r>
              <a:rPr lang="en-US" sz="1800" dirty="0"/>
              <a:t>Clinicians eligible to provide telehealth services under Medicare:</a:t>
            </a:r>
          </a:p>
          <a:p>
            <a:pPr lvl="1"/>
            <a:r>
              <a:rPr lang="en-US" sz="1500" dirty="0"/>
              <a:t>Physicians</a:t>
            </a:r>
          </a:p>
          <a:p>
            <a:pPr lvl="1"/>
            <a:r>
              <a:rPr lang="en-US" sz="1500" dirty="0"/>
              <a:t>Nurse Practitioners</a:t>
            </a:r>
          </a:p>
          <a:p>
            <a:pPr lvl="1"/>
            <a:r>
              <a:rPr lang="en-US" sz="1500" dirty="0"/>
              <a:t>Physician Assistants</a:t>
            </a:r>
          </a:p>
          <a:p>
            <a:pPr lvl="1"/>
            <a:r>
              <a:rPr lang="en-US" sz="1500" dirty="0"/>
              <a:t>Nurse-midwives</a:t>
            </a:r>
          </a:p>
          <a:p>
            <a:pPr lvl="1"/>
            <a:r>
              <a:rPr lang="en-US" sz="1500" dirty="0"/>
              <a:t>Clinical Nurse Specialists</a:t>
            </a:r>
          </a:p>
          <a:p>
            <a:pPr lvl="1"/>
            <a:r>
              <a:rPr lang="en-US" sz="1500" dirty="0"/>
              <a:t>Clinical Registered Nurse Anesthetists</a:t>
            </a:r>
          </a:p>
          <a:p>
            <a:pPr lvl="1"/>
            <a:r>
              <a:rPr lang="en-US" sz="1500" dirty="0"/>
              <a:t>Clinical Psychologists and Clinical Social Workers</a:t>
            </a:r>
          </a:p>
          <a:p>
            <a:pPr lvl="1"/>
            <a:r>
              <a:rPr lang="en-US" sz="1500" dirty="0"/>
              <a:t>Registered Dieticians or Nutrition Professionals</a:t>
            </a:r>
          </a:p>
          <a:p>
            <a:endParaRPr lang="en-US" sz="1800" dirty="0"/>
          </a:p>
        </p:txBody>
      </p:sp>
      <p:sp>
        <p:nvSpPr>
          <p:cNvPr id="4" name="Slide Number Placeholder 3">
            <a:extLst>
              <a:ext uri="{FF2B5EF4-FFF2-40B4-BE49-F238E27FC236}">
                <a16:creationId xmlns:a16="http://schemas.microsoft.com/office/drawing/2014/main" id="{F4C5290C-3B06-E347-A53A-F8417173E017}"/>
              </a:ext>
            </a:extLst>
          </p:cNvPr>
          <p:cNvSpPr>
            <a:spLocks noGrp="1"/>
          </p:cNvSpPr>
          <p:nvPr>
            <p:ph type="sldNum" sz="quarter" idx="12"/>
          </p:nvPr>
        </p:nvSpPr>
        <p:spPr>
          <a:xfrm>
            <a:off x="7975602" y="4910138"/>
            <a:ext cx="1148195" cy="273844"/>
          </a:xfrm>
        </p:spPr>
        <p:txBody>
          <a:bodyPr/>
          <a:lstStyle/>
          <a:p>
            <a:pPr defTabSz="342900"/>
            <a:fld id="{4FAB73BC-B049-4115-A692-8D63A059BFB8}" type="slidenum">
              <a:rPr lang="en-US">
                <a:solidFill>
                  <a:srgbClr val="5B9BD5"/>
                </a:solidFill>
                <a:latin typeface="Corbel"/>
              </a:rPr>
              <a:pPr defTabSz="342900"/>
              <a:t>33</a:t>
            </a:fld>
            <a:endParaRPr lang="en-US" dirty="0">
              <a:solidFill>
                <a:srgbClr val="5B9BD5"/>
              </a:solidFill>
              <a:latin typeface="Corbel"/>
            </a:endParaRPr>
          </a:p>
        </p:txBody>
      </p:sp>
    </p:spTree>
    <p:extLst>
      <p:ext uri="{BB962C8B-B14F-4D97-AF65-F5344CB8AC3E}">
        <p14:creationId xmlns:p14="http://schemas.microsoft.com/office/powerpoint/2010/main" val="22903470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88719-6C11-C84E-AC38-1D892E59F4B9}"/>
              </a:ext>
            </a:extLst>
          </p:cNvPr>
          <p:cNvSpPr>
            <a:spLocks noGrp="1"/>
          </p:cNvSpPr>
          <p:nvPr>
            <p:ph type="title"/>
          </p:nvPr>
        </p:nvSpPr>
        <p:spPr/>
        <p:txBody>
          <a:bodyPr/>
          <a:lstStyle/>
          <a:p>
            <a:r>
              <a:rPr lang="en-US" dirty="0"/>
              <a:t>Medicare Telehealth Coverage Requirements</a:t>
            </a:r>
          </a:p>
        </p:txBody>
      </p:sp>
      <p:sp>
        <p:nvSpPr>
          <p:cNvPr id="3" name="Content Placeholder 2">
            <a:extLst>
              <a:ext uri="{FF2B5EF4-FFF2-40B4-BE49-F238E27FC236}">
                <a16:creationId xmlns:a16="http://schemas.microsoft.com/office/drawing/2014/main" id="{C042B37C-A0AF-664A-90DA-3AB68C99B40E}"/>
              </a:ext>
            </a:extLst>
          </p:cNvPr>
          <p:cNvSpPr>
            <a:spLocks noGrp="1"/>
          </p:cNvSpPr>
          <p:nvPr>
            <p:ph idx="1"/>
          </p:nvPr>
        </p:nvSpPr>
        <p:spPr>
          <a:xfrm>
            <a:off x="2901951" y="648081"/>
            <a:ext cx="5486400" cy="3170884"/>
          </a:xfrm>
        </p:spPr>
        <p:txBody>
          <a:bodyPr>
            <a:normAutofit/>
          </a:bodyPr>
          <a:lstStyle/>
          <a:p>
            <a:r>
              <a:rPr lang="en-US" sz="1800" dirty="0"/>
              <a:t>Additional Medicare requirements: </a:t>
            </a:r>
          </a:p>
          <a:p>
            <a:pPr lvl="1"/>
            <a:r>
              <a:rPr lang="en-US" sz="1500" dirty="0"/>
              <a:t>Use of real-time, two-way interactive communication technology with audio and video capabilities</a:t>
            </a:r>
          </a:p>
          <a:p>
            <a:pPr lvl="1"/>
            <a:r>
              <a:rPr lang="en-US" sz="1500" dirty="0"/>
              <a:t>Geographic location </a:t>
            </a:r>
          </a:p>
          <a:p>
            <a:pPr lvl="1"/>
            <a:r>
              <a:rPr lang="en-US" sz="1500" dirty="0"/>
              <a:t>Site of service of patient</a:t>
            </a:r>
          </a:p>
        </p:txBody>
      </p:sp>
      <p:sp>
        <p:nvSpPr>
          <p:cNvPr id="4" name="Slide Number Placeholder 3">
            <a:extLst>
              <a:ext uri="{FF2B5EF4-FFF2-40B4-BE49-F238E27FC236}">
                <a16:creationId xmlns:a16="http://schemas.microsoft.com/office/drawing/2014/main" id="{F4C5290C-3B06-E347-A53A-F8417173E017}"/>
              </a:ext>
            </a:extLst>
          </p:cNvPr>
          <p:cNvSpPr>
            <a:spLocks noGrp="1"/>
          </p:cNvSpPr>
          <p:nvPr>
            <p:ph type="sldNum" sz="quarter" idx="12"/>
          </p:nvPr>
        </p:nvSpPr>
        <p:spPr/>
        <p:txBody>
          <a:bodyPr/>
          <a:lstStyle/>
          <a:p>
            <a:pPr defTabSz="342900"/>
            <a:fld id="{4FAB73BC-B049-4115-A692-8D63A059BFB8}" type="slidenum">
              <a:rPr lang="en-US">
                <a:solidFill>
                  <a:srgbClr val="5B9BD5"/>
                </a:solidFill>
                <a:latin typeface="Corbel"/>
              </a:rPr>
              <a:pPr defTabSz="342900"/>
              <a:t>34</a:t>
            </a:fld>
            <a:endParaRPr lang="en-US" dirty="0">
              <a:solidFill>
                <a:srgbClr val="5B9BD5"/>
              </a:solidFill>
              <a:latin typeface="Corbel"/>
            </a:endParaRPr>
          </a:p>
        </p:txBody>
      </p:sp>
    </p:spTree>
    <p:extLst>
      <p:ext uri="{BB962C8B-B14F-4D97-AF65-F5344CB8AC3E}">
        <p14:creationId xmlns:p14="http://schemas.microsoft.com/office/powerpoint/2010/main" val="9642996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BB14B-0E3F-B24C-A017-1521D1DAF7F1}"/>
              </a:ext>
            </a:extLst>
          </p:cNvPr>
          <p:cNvSpPr>
            <a:spLocks noGrp="1"/>
          </p:cNvSpPr>
          <p:nvPr>
            <p:ph type="title"/>
          </p:nvPr>
        </p:nvSpPr>
        <p:spPr/>
        <p:txBody>
          <a:bodyPr/>
          <a:lstStyle/>
          <a:p>
            <a:r>
              <a:rPr lang="en-US" dirty="0"/>
              <a:t>New Medicare Telehealth Flexibilities</a:t>
            </a:r>
            <a:br>
              <a:rPr lang="en-US" dirty="0"/>
            </a:br>
            <a:r>
              <a:rPr lang="en-US" dirty="0"/>
              <a:t>for COVID-19 </a:t>
            </a:r>
          </a:p>
        </p:txBody>
      </p:sp>
      <p:sp>
        <p:nvSpPr>
          <p:cNvPr id="3" name="Content Placeholder 2">
            <a:extLst>
              <a:ext uri="{FF2B5EF4-FFF2-40B4-BE49-F238E27FC236}">
                <a16:creationId xmlns:a16="http://schemas.microsoft.com/office/drawing/2014/main" id="{5317D1C5-A1F1-C543-B208-C2F55A00BF24}"/>
              </a:ext>
            </a:extLst>
          </p:cNvPr>
          <p:cNvSpPr>
            <a:spLocks noGrp="1"/>
          </p:cNvSpPr>
          <p:nvPr>
            <p:ph idx="1"/>
          </p:nvPr>
        </p:nvSpPr>
        <p:spPr/>
        <p:txBody>
          <a:bodyPr/>
          <a:lstStyle/>
          <a:p>
            <a:r>
              <a:rPr lang="en-US" dirty="0"/>
              <a:t>On March 17, CMS </a:t>
            </a:r>
            <a:r>
              <a:rPr lang="en-US" dirty="0">
                <a:hlinkClick r:id="rId2"/>
              </a:rPr>
              <a:t>announced</a:t>
            </a:r>
            <a:r>
              <a:rPr lang="en-US" dirty="0"/>
              <a:t> it was waiving geographic  and place of service restrictions for use of telehealth under Medicare. (changes effective March 6)</a:t>
            </a:r>
          </a:p>
          <a:p>
            <a:r>
              <a:rPr lang="en-US" dirty="0"/>
              <a:t>On March 30, CMS issued an </a:t>
            </a:r>
            <a:r>
              <a:rPr lang="en-US" dirty="0">
                <a:hlinkClick r:id="rId3"/>
              </a:rPr>
              <a:t>Interim Final Rule with Comment Period</a:t>
            </a:r>
            <a:r>
              <a:rPr lang="en-US" dirty="0"/>
              <a:t> (“March 30 IFC”) expanding the list of services eligible for Medicare telehealth coverage and providing additional flexibility for use of telehealth and other services using communications technology. (changes effective March 1) </a:t>
            </a:r>
          </a:p>
          <a:p>
            <a:pPr lvl="1"/>
            <a:r>
              <a:rPr lang="en-US" dirty="0"/>
              <a:t>Note that some guidance may supersede guidance from the March 17 announcement</a:t>
            </a:r>
          </a:p>
          <a:p>
            <a:endParaRPr lang="en-US" dirty="0"/>
          </a:p>
          <a:p>
            <a:r>
              <a:rPr lang="en-US" i="1" dirty="0"/>
              <a:t>Changes effective on a temporary basis for the duration of the public health emergency for COVID-19</a:t>
            </a:r>
          </a:p>
        </p:txBody>
      </p:sp>
      <p:sp>
        <p:nvSpPr>
          <p:cNvPr id="4" name="Slide Number Placeholder 3">
            <a:extLst>
              <a:ext uri="{FF2B5EF4-FFF2-40B4-BE49-F238E27FC236}">
                <a16:creationId xmlns:a16="http://schemas.microsoft.com/office/drawing/2014/main" id="{D0EE5E3F-26A3-5B41-B17A-EC1D4876838D}"/>
              </a:ext>
            </a:extLst>
          </p:cNvPr>
          <p:cNvSpPr>
            <a:spLocks noGrp="1"/>
          </p:cNvSpPr>
          <p:nvPr>
            <p:ph type="sldNum" sz="quarter" idx="12"/>
          </p:nvPr>
        </p:nvSpPr>
        <p:spPr/>
        <p:txBody>
          <a:bodyPr/>
          <a:lstStyle/>
          <a:p>
            <a:pPr defTabSz="342900"/>
            <a:fld id="{4FAB73BC-B049-4115-A692-8D63A059BFB8}" type="slidenum">
              <a:rPr lang="en-US">
                <a:solidFill>
                  <a:srgbClr val="5B9BD5"/>
                </a:solidFill>
                <a:latin typeface="Corbel"/>
              </a:rPr>
              <a:pPr defTabSz="342900"/>
              <a:t>35</a:t>
            </a:fld>
            <a:endParaRPr lang="en-US" dirty="0">
              <a:solidFill>
                <a:srgbClr val="5B9BD5"/>
              </a:solidFill>
              <a:latin typeface="Corbel"/>
            </a:endParaRPr>
          </a:p>
        </p:txBody>
      </p:sp>
    </p:spTree>
    <p:extLst>
      <p:ext uri="{BB962C8B-B14F-4D97-AF65-F5344CB8AC3E}">
        <p14:creationId xmlns:p14="http://schemas.microsoft.com/office/powerpoint/2010/main" val="470076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12F82-E981-F041-A898-4851D6F7D0D9}"/>
              </a:ext>
            </a:extLst>
          </p:cNvPr>
          <p:cNvSpPr>
            <a:spLocks noGrp="1"/>
          </p:cNvSpPr>
          <p:nvPr>
            <p:ph type="title"/>
          </p:nvPr>
        </p:nvSpPr>
        <p:spPr/>
        <p:txBody>
          <a:bodyPr>
            <a:normAutofit/>
          </a:bodyPr>
          <a:lstStyle/>
          <a:p>
            <a:r>
              <a:rPr lang="en-US" sz="2400" dirty="0"/>
              <a:t>New Medicare Telehealth Flexibilities</a:t>
            </a:r>
            <a:br>
              <a:rPr lang="en-US" sz="2400" dirty="0"/>
            </a:br>
            <a:r>
              <a:rPr lang="en-US" sz="2400" dirty="0"/>
              <a:t>for COVID-19: March 17 Announcement</a:t>
            </a:r>
          </a:p>
        </p:txBody>
      </p:sp>
      <p:sp>
        <p:nvSpPr>
          <p:cNvPr id="3" name="Content Placeholder 2">
            <a:extLst>
              <a:ext uri="{FF2B5EF4-FFF2-40B4-BE49-F238E27FC236}">
                <a16:creationId xmlns:a16="http://schemas.microsoft.com/office/drawing/2014/main" id="{92F3BF89-C7C7-8C41-BFE0-471FFAEED822}"/>
              </a:ext>
            </a:extLst>
          </p:cNvPr>
          <p:cNvSpPr>
            <a:spLocks noGrp="1"/>
          </p:cNvSpPr>
          <p:nvPr>
            <p:ph idx="1"/>
          </p:nvPr>
        </p:nvSpPr>
        <p:spPr/>
        <p:txBody>
          <a:bodyPr>
            <a:normAutofit/>
          </a:bodyPr>
          <a:lstStyle/>
          <a:p>
            <a:r>
              <a:rPr lang="en-US" dirty="0"/>
              <a:t>Effective for services provided starting March 6: </a:t>
            </a:r>
          </a:p>
          <a:p>
            <a:pPr lvl="1"/>
            <a:r>
              <a:rPr lang="en-US" dirty="0"/>
              <a:t>Medicare will pay for Medicare Telehealth Services furnished to patients in all settings (including the patient’s home)</a:t>
            </a:r>
          </a:p>
          <a:p>
            <a:pPr lvl="2"/>
            <a:r>
              <a:rPr lang="en-US" dirty="0"/>
              <a:t>No limits on geography or patient site of service</a:t>
            </a:r>
          </a:p>
          <a:p>
            <a:pPr lvl="2"/>
            <a:r>
              <a:rPr lang="en-US" dirty="0"/>
              <a:t>No limits on condition being assessed or treated</a:t>
            </a:r>
          </a:p>
          <a:p>
            <a:pPr lvl="1"/>
            <a:r>
              <a:rPr lang="en-US" dirty="0"/>
              <a:t>Services may be provided from physicians’ homes (see </a:t>
            </a:r>
            <a:r>
              <a:rPr lang="en-US" dirty="0">
                <a:hlinkClick r:id="rId3"/>
              </a:rPr>
              <a:t>enrollment FAQ</a:t>
            </a:r>
            <a:r>
              <a:rPr lang="en-US" dirty="0"/>
              <a:t>; </a:t>
            </a:r>
            <a:r>
              <a:rPr lang="en-US" dirty="0">
                <a:hlinkClick r:id="rId4"/>
              </a:rPr>
              <a:t>FFS FAQ</a:t>
            </a:r>
            <a:r>
              <a:rPr lang="en-US" dirty="0"/>
              <a:t>)</a:t>
            </a:r>
          </a:p>
          <a:p>
            <a:pPr lvl="1"/>
            <a:r>
              <a:rPr lang="en-US" dirty="0"/>
              <a:t>Prior relationship with the patient is not required</a:t>
            </a:r>
          </a:p>
          <a:p>
            <a:r>
              <a:rPr lang="en-US" dirty="0"/>
              <a:t>Requirements that remain in place:</a:t>
            </a:r>
          </a:p>
          <a:p>
            <a:pPr lvl="1"/>
            <a:r>
              <a:rPr lang="en-US" dirty="0"/>
              <a:t>Approved </a:t>
            </a:r>
            <a:r>
              <a:rPr lang="en-US" dirty="0">
                <a:hlinkClick r:id="rId5"/>
              </a:rPr>
              <a:t>Medicare Telehealth Services</a:t>
            </a:r>
            <a:r>
              <a:rPr lang="en-US" dirty="0"/>
              <a:t> only </a:t>
            </a:r>
          </a:p>
          <a:p>
            <a:pPr lvl="1"/>
            <a:r>
              <a:rPr lang="en-US" dirty="0"/>
              <a:t>Using audio and visual capabilities used for two-way, real-time interactive communication </a:t>
            </a:r>
          </a:p>
          <a:p>
            <a:pPr lvl="1"/>
            <a:r>
              <a:rPr lang="en-US" dirty="0"/>
              <a:t>For reasonable and necessary care</a:t>
            </a:r>
          </a:p>
        </p:txBody>
      </p:sp>
      <p:sp>
        <p:nvSpPr>
          <p:cNvPr id="4" name="Slide Number Placeholder 3">
            <a:extLst>
              <a:ext uri="{FF2B5EF4-FFF2-40B4-BE49-F238E27FC236}">
                <a16:creationId xmlns:a16="http://schemas.microsoft.com/office/drawing/2014/main" id="{A9EFCC41-B1A9-6A42-8D1A-3CD25DC46D94}"/>
              </a:ext>
            </a:extLst>
          </p:cNvPr>
          <p:cNvSpPr>
            <a:spLocks noGrp="1"/>
          </p:cNvSpPr>
          <p:nvPr>
            <p:ph type="sldNum" sz="quarter" idx="12"/>
          </p:nvPr>
        </p:nvSpPr>
        <p:spPr/>
        <p:txBody>
          <a:bodyPr/>
          <a:lstStyle/>
          <a:p>
            <a:pPr defTabSz="342900"/>
            <a:fld id="{4FAB73BC-B049-4115-A692-8D63A059BFB8}" type="slidenum">
              <a:rPr lang="en-US">
                <a:solidFill>
                  <a:srgbClr val="5B9BD5"/>
                </a:solidFill>
                <a:latin typeface="Corbel"/>
              </a:rPr>
              <a:pPr defTabSz="342900"/>
              <a:t>36</a:t>
            </a:fld>
            <a:endParaRPr lang="en-US" dirty="0">
              <a:solidFill>
                <a:srgbClr val="5B9BD5"/>
              </a:solidFill>
              <a:latin typeface="Corbel"/>
            </a:endParaRPr>
          </a:p>
        </p:txBody>
      </p:sp>
    </p:spTree>
    <p:extLst>
      <p:ext uri="{BB962C8B-B14F-4D97-AF65-F5344CB8AC3E}">
        <p14:creationId xmlns:p14="http://schemas.microsoft.com/office/powerpoint/2010/main" val="23561998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46E03-ECA5-2B4F-BADE-F4524EC1B501}"/>
              </a:ext>
            </a:extLst>
          </p:cNvPr>
          <p:cNvSpPr>
            <a:spLocks noGrp="1"/>
          </p:cNvSpPr>
          <p:nvPr>
            <p:ph type="title"/>
          </p:nvPr>
        </p:nvSpPr>
        <p:spPr/>
        <p:txBody>
          <a:bodyPr/>
          <a:lstStyle/>
          <a:p>
            <a:r>
              <a:rPr lang="en-US" dirty="0"/>
              <a:t>Licensure to Provide Telehealth Across State Lines</a:t>
            </a:r>
          </a:p>
        </p:txBody>
      </p:sp>
      <p:sp>
        <p:nvSpPr>
          <p:cNvPr id="3" name="Content Placeholder 2">
            <a:extLst>
              <a:ext uri="{FF2B5EF4-FFF2-40B4-BE49-F238E27FC236}">
                <a16:creationId xmlns:a16="http://schemas.microsoft.com/office/drawing/2014/main" id="{938431C3-D862-174F-92A0-8EC5663C6E07}"/>
              </a:ext>
            </a:extLst>
          </p:cNvPr>
          <p:cNvSpPr>
            <a:spLocks noGrp="1"/>
          </p:cNvSpPr>
          <p:nvPr>
            <p:ph idx="1"/>
          </p:nvPr>
        </p:nvSpPr>
        <p:spPr/>
        <p:txBody>
          <a:bodyPr>
            <a:normAutofit/>
          </a:bodyPr>
          <a:lstStyle/>
          <a:p>
            <a:r>
              <a:rPr lang="en-US" dirty="0"/>
              <a:t>Under its waivers, CMS has announced that it will not require Medicare providers to be licensed in the state they are practicing, but later </a:t>
            </a:r>
            <a:r>
              <a:rPr lang="en-US" dirty="0">
                <a:hlinkClick r:id="rId3"/>
              </a:rPr>
              <a:t>clarified</a:t>
            </a:r>
            <a:r>
              <a:rPr lang="en-US" dirty="0"/>
              <a:t> that certain conditions apply: </a:t>
            </a:r>
          </a:p>
          <a:p>
            <a:pPr lvl="1"/>
            <a:r>
              <a:rPr lang="en-US" dirty="0"/>
              <a:t>Enrolled in the Medicare program</a:t>
            </a:r>
          </a:p>
          <a:p>
            <a:pPr lvl="1"/>
            <a:r>
              <a:rPr lang="en-US" dirty="0"/>
              <a:t>Have a valid license to practice in the state related to their Medicare enrollment</a:t>
            </a:r>
          </a:p>
          <a:p>
            <a:pPr lvl="1"/>
            <a:r>
              <a:rPr lang="en-US" dirty="0"/>
              <a:t>Are furnishing services in a State in which the emergency is occurring to contribute to relief in their professional capacity</a:t>
            </a:r>
          </a:p>
          <a:p>
            <a:pPr lvl="1"/>
            <a:r>
              <a:rPr lang="en-US" dirty="0"/>
              <a:t>Not affirmatively excluded from practice in the State or any other State that is part of the emergency</a:t>
            </a:r>
          </a:p>
          <a:p>
            <a:r>
              <a:rPr lang="en-US" dirty="0"/>
              <a:t>State and local licensing requirements still apply.  (See </a:t>
            </a:r>
            <a:r>
              <a:rPr lang="en-US" dirty="0">
                <a:hlinkClick r:id="rId4"/>
              </a:rPr>
              <a:t>FSMB resources</a:t>
            </a:r>
            <a:r>
              <a:rPr lang="en-US" dirty="0"/>
              <a:t> for information on state licensing actions.)</a:t>
            </a:r>
          </a:p>
          <a:p>
            <a:r>
              <a:rPr lang="en-US" dirty="0"/>
              <a:t>CMS also streamlined provider enrollment requirements to expedite enrollment in the Medicare program. </a:t>
            </a:r>
          </a:p>
        </p:txBody>
      </p:sp>
      <p:sp>
        <p:nvSpPr>
          <p:cNvPr id="4" name="Slide Number Placeholder 3">
            <a:extLst>
              <a:ext uri="{FF2B5EF4-FFF2-40B4-BE49-F238E27FC236}">
                <a16:creationId xmlns:a16="http://schemas.microsoft.com/office/drawing/2014/main" id="{562DB8D2-BE93-FD45-91F5-C4BA20AED3E9}"/>
              </a:ext>
            </a:extLst>
          </p:cNvPr>
          <p:cNvSpPr>
            <a:spLocks noGrp="1"/>
          </p:cNvSpPr>
          <p:nvPr>
            <p:ph type="sldNum" sz="quarter" idx="12"/>
          </p:nvPr>
        </p:nvSpPr>
        <p:spPr/>
        <p:txBody>
          <a:bodyPr/>
          <a:lstStyle/>
          <a:p>
            <a:pPr defTabSz="342900"/>
            <a:fld id="{4FAB73BC-B049-4115-A692-8D63A059BFB8}" type="slidenum">
              <a:rPr lang="en-US">
                <a:solidFill>
                  <a:srgbClr val="5B9BD5"/>
                </a:solidFill>
                <a:latin typeface="Corbel"/>
              </a:rPr>
              <a:pPr defTabSz="342900"/>
              <a:t>37</a:t>
            </a:fld>
            <a:endParaRPr lang="en-US" dirty="0">
              <a:solidFill>
                <a:srgbClr val="5B9BD5"/>
              </a:solidFill>
              <a:latin typeface="Corbel"/>
            </a:endParaRPr>
          </a:p>
        </p:txBody>
      </p:sp>
    </p:spTree>
    <p:extLst>
      <p:ext uri="{BB962C8B-B14F-4D97-AF65-F5344CB8AC3E}">
        <p14:creationId xmlns:p14="http://schemas.microsoft.com/office/powerpoint/2010/main" val="40739607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34BF8-08C8-1442-8E2E-4BE50C95F399}"/>
              </a:ext>
            </a:extLst>
          </p:cNvPr>
          <p:cNvSpPr>
            <a:spLocks noGrp="1"/>
          </p:cNvSpPr>
          <p:nvPr>
            <p:ph type="title"/>
          </p:nvPr>
        </p:nvSpPr>
        <p:spPr/>
        <p:txBody>
          <a:bodyPr/>
          <a:lstStyle/>
          <a:p>
            <a:r>
              <a:rPr lang="en-US" dirty="0"/>
              <a:t>Additional</a:t>
            </a:r>
            <a:br>
              <a:rPr lang="en-US" dirty="0"/>
            </a:br>
            <a:r>
              <a:rPr lang="en-US" dirty="0"/>
              <a:t>Federal Flexibilities for COVID-19 (non-CMS)</a:t>
            </a:r>
          </a:p>
        </p:txBody>
      </p:sp>
      <p:sp>
        <p:nvSpPr>
          <p:cNvPr id="4" name="Slide Number Placeholder 3">
            <a:extLst>
              <a:ext uri="{FF2B5EF4-FFF2-40B4-BE49-F238E27FC236}">
                <a16:creationId xmlns:a16="http://schemas.microsoft.com/office/drawing/2014/main" id="{1A4A8A9A-096B-ED44-8BB3-2F635BCDB8DA}"/>
              </a:ext>
            </a:extLst>
          </p:cNvPr>
          <p:cNvSpPr>
            <a:spLocks noGrp="1"/>
          </p:cNvSpPr>
          <p:nvPr>
            <p:ph type="sldNum" sz="quarter" idx="12"/>
          </p:nvPr>
        </p:nvSpPr>
        <p:spPr/>
        <p:txBody>
          <a:bodyPr/>
          <a:lstStyle/>
          <a:p>
            <a:pPr defTabSz="342900"/>
            <a:fld id="{4FAB73BC-B049-4115-A692-8D63A059BFB8}" type="slidenum">
              <a:rPr lang="en-US">
                <a:solidFill>
                  <a:srgbClr val="5B9BD5"/>
                </a:solidFill>
                <a:latin typeface="Corbel"/>
              </a:rPr>
              <a:pPr defTabSz="342900"/>
              <a:t>38</a:t>
            </a:fld>
            <a:endParaRPr lang="en-US" dirty="0">
              <a:solidFill>
                <a:srgbClr val="5B9BD5"/>
              </a:solidFill>
              <a:latin typeface="Corbel"/>
            </a:endParaRPr>
          </a:p>
        </p:txBody>
      </p:sp>
      <p:graphicFrame>
        <p:nvGraphicFramePr>
          <p:cNvPr id="6" name="Diagram 5">
            <a:extLst>
              <a:ext uri="{FF2B5EF4-FFF2-40B4-BE49-F238E27FC236}">
                <a16:creationId xmlns:a16="http://schemas.microsoft.com/office/drawing/2014/main" id="{E514B7F8-88F3-8640-B8F5-32BEC46EF7CF}"/>
              </a:ext>
            </a:extLst>
          </p:cNvPr>
          <p:cNvGraphicFramePr/>
          <p:nvPr>
            <p:extLst/>
          </p:nvPr>
        </p:nvGraphicFramePr>
        <p:xfrm>
          <a:off x="2647950" y="511175"/>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434597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890A9-0E85-004B-9956-D31B5B92E377}"/>
              </a:ext>
            </a:extLst>
          </p:cNvPr>
          <p:cNvSpPr>
            <a:spLocks noGrp="1"/>
          </p:cNvSpPr>
          <p:nvPr>
            <p:ph type="title"/>
          </p:nvPr>
        </p:nvSpPr>
        <p:spPr/>
        <p:txBody>
          <a:bodyPr>
            <a:normAutofit/>
          </a:bodyPr>
          <a:lstStyle/>
          <a:p>
            <a:r>
              <a:rPr lang="en-US" sz="2400" dirty="0"/>
              <a:t>Billing, Coding, and Reimbursement: General</a:t>
            </a:r>
          </a:p>
        </p:txBody>
      </p:sp>
      <p:sp>
        <p:nvSpPr>
          <p:cNvPr id="3" name="Content Placeholder 2">
            <a:extLst>
              <a:ext uri="{FF2B5EF4-FFF2-40B4-BE49-F238E27FC236}">
                <a16:creationId xmlns:a16="http://schemas.microsoft.com/office/drawing/2014/main" id="{6B00BDEB-0EC5-B141-958F-40A64261AAEC}"/>
              </a:ext>
            </a:extLst>
          </p:cNvPr>
          <p:cNvSpPr>
            <a:spLocks noGrp="1"/>
          </p:cNvSpPr>
          <p:nvPr>
            <p:ph idx="1"/>
          </p:nvPr>
        </p:nvSpPr>
        <p:spPr/>
        <p:txBody>
          <a:bodyPr/>
          <a:lstStyle/>
          <a:p>
            <a:r>
              <a:rPr lang="en-US" dirty="0"/>
              <a:t>Most typically, telehealth services are billed using standard CPT and HCPCS codes.  </a:t>
            </a:r>
          </a:p>
          <a:p>
            <a:pPr lvl="1"/>
            <a:r>
              <a:rPr lang="en-US" dirty="0"/>
              <a:t>Different payers may apply different requirements for identifying telehealth services (e.g. a GT or 95 modifier or a POS code)</a:t>
            </a:r>
          </a:p>
          <a:p>
            <a:r>
              <a:rPr lang="en-US" dirty="0"/>
              <a:t>Payment for services is often consistent with payment for the underlying code. </a:t>
            </a:r>
          </a:p>
          <a:p>
            <a:r>
              <a:rPr lang="en-US" dirty="0"/>
              <a:t>Examples of Medicare services that can be furnished via telehealth: </a:t>
            </a:r>
          </a:p>
          <a:p>
            <a:pPr lvl="1"/>
            <a:r>
              <a:rPr lang="en-US" dirty="0"/>
              <a:t>Office and outpatient evaluation and management visits for new and established patients (CPT 99201 – 99205; 99211 – 99215)</a:t>
            </a:r>
          </a:p>
          <a:p>
            <a:pPr lvl="1"/>
            <a:r>
              <a:rPr lang="en-US" dirty="0"/>
              <a:t>Telehealth consultations, emergency department or initial inpatient (G0425 – G0427)</a:t>
            </a:r>
          </a:p>
          <a:p>
            <a:pPr lvl="1"/>
            <a:r>
              <a:rPr lang="en-US" dirty="0"/>
              <a:t>Transitional care management services (CPT 99495 – 99496)</a:t>
            </a:r>
          </a:p>
          <a:p>
            <a:pPr lvl="1"/>
            <a:r>
              <a:rPr lang="en-US" dirty="0"/>
              <a:t>Psychotherapy services (e.g., CPT 90832 – 90838; 90846 – 90847; 90839 – 90840) </a:t>
            </a:r>
          </a:p>
        </p:txBody>
      </p:sp>
      <p:sp>
        <p:nvSpPr>
          <p:cNvPr id="4" name="Slide Number Placeholder 3">
            <a:extLst>
              <a:ext uri="{FF2B5EF4-FFF2-40B4-BE49-F238E27FC236}">
                <a16:creationId xmlns:a16="http://schemas.microsoft.com/office/drawing/2014/main" id="{AA26582C-0239-2446-AB77-8851CD1D6FFA}"/>
              </a:ext>
            </a:extLst>
          </p:cNvPr>
          <p:cNvSpPr>
            <a:spLocks noGrp="1"/>
          </p:cNvSpPr>
          <p:nvPr>
            <p:ph type="sldNum" sz="quarter" idx="12"/>
          </p:nvPr>
        </p:nvSpPr>
        <p:spPr/>
        <p:txBody>
          <a:bodyPr/>
          <a:lstStyle/>
          <a:p>
            <a:pPr defTabSz="342900"/>
            <a:fld id="{4FAB73BC-B049-4115-A692-8D63A059BFB8}" type="slidenum">
              <a:rPr lang="en-US">
                <a:solidFill>
                  <a:srgbClr val="5B9BD5"/>
                </a:solidFill>
                <a:latin typeface="Corbel"/>
              </a:rPr>
              <a:pPr defTabSz="342900"/>
              <a:t>39</a:t>
            </a:fld>
            <a:endParaRPr lang="en-US" dirty="0">
              <a:solidFill>
                <a:srgbClr val="5B9BD5"/>
              </a:solidFill>
              <a:latin typeface="Corbel"/>
            </a:endParaRPr>
          </a:p>
        </p:txBody>
      </p:sp>
    </p:spTree>
    <p:extLst>
      <p:ext uri="{BB962C8B-B14F-4D97-AF65-F5344CB8AC3E}">
        <p14:creationId xmlns:p14="http://schemas.microsoft.com/office/powerpoint/2010/main" val="1697256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OVID-19 Legal Briefing - SBA Economic Injury Disaster Relief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61950"/>
            <a:ext cx="8153400" cy="4076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7935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86054-0B54-B847-81E3-3D4DFC1D3F1C}"/>
              </a:ext>
            </a:extLst>
          </p:cNvPr>
          <p:cNvSpPr>
            <a:spLocks noGrp="1"/>
          </p:cNvSpPr>
          <p:nvPr>
            <p:ph type="title"/>
          </p:nvPr>
        </p:nvSpPr>
        <p:spPr/>
        <p:txBody>
          <a:bodyPr>
            <a:normAutofit/>
          </a:bodyPr>
          <a:lstStyle/>
          <a:p>
            <a:r>
              <a:rPr lang="en-US" sz="2400" dirty="0"/>
              <a:t>Billing, Coding, and Reimbursement: Medicare Changes under </a:t>
            </a:r>
            <a:br>
              <a:rPr lang="en-US" sz="2400" dirty="0"/>
            </a:br>
            <a:r>
              <a:rPr lang="en-US" sz="2400" dirty="0"/>
              <a:t>March 30 IFC (Effective </a:t>
            </a:r>
            <a:br>
              <a:rPr lang="en-US" sz="2400" dirty="0"/>
            </a:br>
            <a:r>
              <a:rPr lang="en-US" sz="2400" dirty="0"/>
              <a:t>March 1, 2020)</a:t>
            </a:r>
          </a:p>
        </p:txBody>
      </p:sp>
      <p:graphicFrame>
        <p:nvGraphicFramePr>
          <p:cNvPr id="5" name="Table 4">
            <a:extLst>
              <a:ext uri="{FF2B5EF4-FFF2-40B4-BE49-F238E27FC236}">
                <a16:creationId xmlns:a16="http://schemas.microsoft.com/office/drawing/2014/main" id="{A7EC7C1A-C1C3-7640-89D2-EBDBA5E9971A}"/>
              </a:ext>
            </a:extLst>
          </p:cNvPr>
          <p:cNvGraphicFramePr>
            <a:graphicFrameLocks noGrp="1"/>
          </p:cNvGraphicFramePr>
          <p:nvPr>
            <p:extLst/>
          </p:nvPr>
        </p:nvGraphicFramePr>
        <p:xfrm>
          <a:off x="2657475" y="882650"/>
          <a:ext cx="6096000" cy="3154680"/>
        </p:xfrm>
        <a:graphic>
          <a:graphicData uri="http://schemas.openxmlformats.org/drawingml/2006/table">
            <a:tbl>
              <a:tblPr firstRow="1" bandRow="1">
                <a:tableStyleId>{5C22544A-7EE6-4342-B048-85BDC9FD1C3A}</a:tableStyleId>
              </a:tblPr>
              <a:tblGrid>
                <a:gridCol w="1314450">
                  <a:extLst>
                    <a:ext uri="{9D8B030D-6E8A-4147-A177-3AD203B41FA5}">
                      <a16:colId xmlns:a16="http://schemas.microsoft.com/office/drawing/2014/main" val="3019020595"/>
                    </a:ext>
                  </a:extLst>
                </a:gridCol>
                <a:gridCol w="2390775">
                  <a:extLst>
                    <a:ext uri="{9D8B030D-6E8A-4147-A177-3AD203B41FA5}">
                      <a16:colId xmlns:a16="http://schemas.microsoft.com/office/drawing/2014/main" val="3474309262"/>
                    </a:ext>
                  </a:extLst>
                </a:gridCol>
                <a:gridCol w="2390775">
                  <a:extLst>
                    <a:ext uri="{9D8B030D-6E8A-4147-A177-3AD203B41FA5}">
                      <a16:colId xmlns:a16="http://schemas.microsoft.com/office/drawing/2014/main" val="1910930650"/>
                    </a:ext>
                  </a:extLst>
                </a:gridCol>
              </a:tblGrid>
              <a:tr h="377190">
                <a:tc>
                  <a:txBody>
                    <a:bodyPr/>
                    <a:lstStyle/>
                    <a:p>
                      <a:endParaRPr lang="en-US" sz="1000" dirty="0"/>
                    </a:p>
                  </a:txBody>
                  <a:tcPr marL="68580" marR="68580" marT="34290" marB="34290"/>
                </a:tc>
                <a:tc>
                  <a:txBody>
                    <a:bodyPr/>
                    <a:lstStyle/>
                    <a:p>
                      <a:pPr algn="ctr"/>
                      <a:r>
                        <a:rPr lang="en-US" sz="1000" dirty="0"/>
                        <a:t>Standard Policies</a:t>
                      </a:r>
                    </a:p>
                  </a:txBody>
                  <a:tcPr marL="68580" marR="68580" marT="34290" marB="34290"/>
                </a:tc>
                <a:tc>
                  <a:txBody>
                    <a:bodyPr/>
                    <a:lstStyle/>
                    <a:p>
                      <a:pPr algn="ctr"/>
                      <a:r>
                        <a:rPr lang="en-US" sz="1000" dirty="0"/>
                        <a:t>Policies for COVID-19 Public Health Emergency</a:t>
                      </a:r>
                    </a:p>
                  </a:txBody>
                  <a:tcPr marL="68580" marR="68580" marT="34290" marB="34290"/>
                </a:tc>
                <a:extLst>
                  <a:ext uri="{0D108BD9-81ED-4DB2-BD59-A6C34878D82A}">
                    <a16:rowId xmlns:a16="http://schemas.microsoft.com/office/drawing/2014/main" val="1163136777"/>
                  </a:ext>
                </a:extLst>
              </a:tr>
              <a:tr h="531495">
                <a:tc>
                  <a:txBody>
                    <a:bodyPr/>
                    <a:lstStyle/>
                    <a:p>
                      <a:pPr algn="ctr"/>
                      <a:r>
                        <a:rPr lang="en-US" sz="1000" b="1" dirty="0"/>
                        <a:t>Place of Service (POS) Code</a:t>
                      </a:r>
                    </a:p>
                  </a:txBody>
                  <a:tcPr marL="68580" marR="68580" marT="34290" marB="34290"/>
                </a:tc>
                <a:tc>
                  <a:txBody>
                    <a:bodyPr/>
                    <a:lstStyle/>
                    <a:p>
                      <a:pPr algn="ctr"/>
                      <a:r>
                        <a:rPr lang="en-US" sz="1000" dirty="0"/>
                        <a:t>02 - Telehealth</a:t>
                      </a:r>
                    </a:p>
                  </a:txBody>
                  <a:tcPr marL="68580" marR="68580" marT="34290" marB="34290"/>
                </a:tc>
                <a:tc>
                  <a:txBody>
                    <a:bodyPr/>
                    <a:lstStyle/>
                    <a:p>
                      <a:pPr algn="ctr"/>
                      <a:r>
                        <a:rPr lang="en-US" sz="1000" dirty="0"/>
                        <a:t>POS “that would have been reported had the service been furnished in person”</a:t>
                      </a:r>
                    </a:p>
                    <a:p>
                      <a:pPr algn="ctr"/>
                      <a:endParaRPr lang="en-US" sz="1000" dirty="0"/>
                    </a:p>
                  </a:txBody>
                  <a:tcPr marL="68580" marR="68580" marT="34290" marB="34290"/>
                </a:tc>
                <a:extLst>
                  <a:ext uri="{0D108BD9-81ED-4DB2-BD59-A6C34878D82A}">
                    <a16:rowId xmlns:a16="http://schemas.microsoft.com/office/drawing/2014/main" val="1808500995"/>
                  </a:ext>
                </a:extLst>
              </a:tr>
              <a:tr h="685800">
                <a:tc>
                  <a:txBody>
                    <a:bodyPr/>
                    <a:lstStyle/>
                    <a:p>
                      <a:pPr algn="ctr"/>
                      <a:r>
                        <a:rPr lang="en-US" sz="1000" b="1" dirty="0"/>
                        <a:t>Modifier</a:t>
                      </a:r>
                    </a:p>
                  </a:txBody>
                  <a:tcPr marL="68580" marR="68580" marT="34290" marB="34290"/>
                </a:tc>
                <a:tc>
                  <a:txBody>
                    <a:bodyPr/>
                    <a:lstStyle/>
                    <a:p>
                      <a:pPr algn="ctr"/>
                      <a:r>
                        <a:rPr lang="en-US" sz="1000" dirty="0"/>
                        <a:t>No specific modifier for telehealth generally. Modifiers required in certain specific cases (e.g. tele-stroke)</a:t>
                      </a:r>
                    </a:p>
                    <a:p>
                      <a:pPr algn="ctr"/>
                      <a:endParaRPr lang="en-US" sz="1000" dirty="0"/>
                    </a:p>
                  </a:txBody>
                  <a:tcPr marL="68580" marR="68580" marT="34290" marB="34290"/>
                </a:tc>
                <a:tc>
                  <a:txBody>
                    <a:bodyPr/>
                    <a:lstStyle/>
                    <a:p>
                      <a:pPr algn="ctr"/>
                      <a:r>
                        <a:rPr lang="en-US" sz="1000" dirty="0"/>
                        <a:t>CPT telehealth modifier, modifier 95</a:t>
                      </a:r>
                    </a:p>
                    <a:p>
                      <a:pPr algn="ctr"/>
                      <a:endParaRPr lang="en-US" sz="1000" dirty="0"/>
                    </a:p>
                    <a:p>
                      <a:pPr algn="ctr"/>
                      <a:endParaRPr lang="en-US" sz="1000" dirty="0"/>
                    </a:p>
                  </a:txBody>
                  <a:tcPr marL="68580" marR="68580" marT="34290" marB="34290"/>
                </a:tc>
                <a:extLst>
                  <a:ext uri="{0D108BD9-81ED-4DB2-BD59-A6C34878D82A}">
                    <a16:rowId xmlns:a16="http://schemas.microsoft.com/office/drawing/2014/main" val="3792213547"/>
                  </a:ext>
                </a:extLst>
              </a:tr>
              <a:tr h="377190">
                <a:tc>
                  <a:txBody>
                    <a:bodyPr/>
                    <a:lstStyle/>
                    <a:p>
                      <a:pPr algn="ctr"/>
                      <a:r>
                        <a:rPr lang="en-US" sz="1000" b="1" dirty="0"/>
                        <a:t>Payment Level</a:t>
                      </a:r>
                    </a:p>
                  </a:txBody>
                  <a:tcPr marL="68580" marR="68580" marT="34290" marB="34290"/>
                </a:tc>
                <a:tc>
                  <a:txBody>
                    <a:bodyPr/>
                    <a:lstStyle/>
                    <a:p>
                      <a:pPr algn="ctr"/>
                      <a:r>
                        <a:rPr lang="en-US" sz="1000" dirty="0"/>
                        <a:t>Payment at the facility rate</a:t>
                      </a:r>
                    </a:p>
                  </a:txBody>
                  <a:tcPr marL="68580" marR="68580" marT="34290" marB="34290"/>
                </a:tc>
                <a:tc>
                  <a:txBody>
                    <a:bodyPr/>
                    <a:lstStyle/>
                    <a:p>
                      <a:pPr algn="ctr"/>
                      <a:r>
                        <a:rPr lang="en-US" sz="1000" dirty="0"/>
                        <a:t>Payment consistent with the POS code</a:t>
                      </a:r>
                    </a:p>
                    <a:p>
                      <a:pPr algn="ctr"/>
                      <a:endParaRPr lang="en-US" sz="1000" dirty="0"/>
                    </a:p>
                  </a:txBody>
                  <a:tcPr marL="68580" marR="68580" marT="34290" marB="34290"/>
                </a:tc>
                <a:extLst>
                  <a:ext uri="{0D108BD9-81ED-4DB2-BD59-A6C34878D82A}">
                    <a16:rowId xmlns:a16="http://schemas.microsoft.com/office/drawing/2014/main" val="390242845"/>
                  </a:ext>
                </a:extLst>
              </a:tr>
            </a:tbl>
          </a:graphicData>
        </a:graphic>
      </p:graphicFrame>
    </p:spTree>
    <p:extLst>
      <p:ext uri="{BB962C8B-B14F-4D97-AF65-F5344CB8AC3E}">
        <p14:creationId xmlns:p14="http://schemas.microsoft.com/office/powerpoint/2010/main" val="6129459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EEF02-0BDF-5A4F-892B-68C5D5CBCD17}"/>
              </a:ext>
            </a:extLst>
          </p:cNvPr>
          <p:cNvSpPr>
            <a:spLocks noGrp="1"/>
          </p:cNvSpPr>
          <p:nvPr>
            <p:ph type="title"/>
          </p:nvPr>
        </p:nvSpPr>
        <p:spPr/>
        <p:txBody>
          <a:bodyPr/>
          <a:lstStyle/>
          <a:p>
            <a:r>
              <a:rPr lang="en-US" dirty="0"/>
              <a:t>Additional Medicare Telehealth Changes Under March 30 IFC</a:t>
            </a:r>
            <a:br>
              <a:rPr lang="en-US" dirty="0"/>
            </a:br>
            <a:r>
              <a:rPr lang="en-US" dirty="0"/>
              <a:t>(Effective </a:t>
            </a:r>
            <a:br>
              <a:rPr lang="en-US" dirty="0"/>
            </a:br>
            <a:r>
              <a:rPr lang="en-US" dirty="0"/>
              <a:t>March 1, 2020)</a:t>
            </a:r>
          </a:p>
        </p:txBody>
      </p:sp>
      <p:sp>
        <p:nvSpPr>
          <p:cNvPr id="3" name="Content Placeholder 2">
            <a:extLst>
              <a:ext uri="{FF2B5EF4-FFF2-40B4-BE49-F238E27FC236}">
                <a16:creationId xmlns:a16="http://schemas.microsoft.com/office/drawing/2014/main" id="{6210569A-4871-A943-8155-439F6C31821E}"/>
              </a:ext>
            </a:extLst>
          </p:cNvPr>
          <p:cNvSpPr>
            <a:spLocks noGrp="1"/>
          </p:cNvSpPr>
          <p:nvPr>
            <p:ph idx="1"/>
          </p:nvPr>
        </p:nvSpPr>
        <p:spPr/>
        <p:txBody>
          <a:bodyPr>
            <a:normAutofit lnSpcReduction="10000"/>
          </a:bodyPr>
          <a:lstStyle/>
          <a:p>
            <a:r>
              <a:rPr lang="en-US" dirty="0"/>
              <a:t>More than 80 codes added to the </a:t>
            </a:r>
            <a:r>
              <a:rPr lang="en-US" dirty="0">
                <a:hlinkClick r:id="rId3"/>
              </a:rPr>
              <a:t>Medicare Telehealth Services List</a:t>
            </a:r>
            <a:endParaRPr lang="en-US" dirty="0"/>
          </a:p>
          <a:p>
            <a:r>
              <a:rPr lang="en-US" dirty="0"/>
              <a:t>Frequency limitations on certain codes when provided via telehealth removed, including critical care consultation codes, subsequent inpatient visits, and subsequent nursing facility visits </a:t>
            </a:r>
          </a:p>
          <a:p>
            <a:r>
              <a:rPr lang="en-US" dirty="0"/>
              <a:t>Use of telephones allowed if they include audio and video capabilities</a:t>
            </a:r>
          </a:p>
          <a:p>
            <a:r>
              <a:rPr lang="en-US" dirty="0"/>
              <a:t>Additional flexibility provided for selection of office and outpatient E/M visit levels </a:t>
            </a:r>
            <a:r>
              <a:rPr lang="en-US" u="sng" dirty="0"/>
              <a:t>furnished via telehealth only</a:t>
            </a:r>
            <a:r>
              <a:rPr lang="en-US" dirty="0"/>
              <a:t>: </a:t>
            </a:r>
          </a:p>
          <a:p>
            <a:pPr lvl="1"/>
            <a:r>
              <a:rPr lang="en-US" dirty="0"/>
              <a:t>Selection based on either time or MDM alone</a:t>
            </a:r>
          </a:p>
          <a:p>
            <a:pPr lvl="2"/>
            <a:r>
              <a:rPr lang="en-US" dirty="0"/>
              <a:t>MDM based on the current definition of MDM (not the revisions that go into effect January 1, 2021)</a:t>
            </a:r>
          </a:p>
          <a:p>
            <a:pPr lvl="2"/>
            <a:r>
              <a:rPr lang="en-US" dirty="0"/>
              <a:t>Time defined as all of the time associated with the E/M on the day of the encounter. Typical times must be met. </a:t>
            </a:r>
          </a:p>
          <a:p>
            <a:pPr lvl="1"/>
            <a:r>
              <a:rPr lang="en-US" dirty="0"/>
              <a:t>Documentation of history and/or physical exam in the medical record not required, but documentation must be sufficient to ensure quality and continuity of care</a:t>
            </a:r>
          </a:p>
        </p:txBody>
      </p:sp>
      <p:sp>
        <p:nvSpPr>
          <p:cNvPr id="4" name="Slide Number Placeholder 3">
            <a:extLst>
              <a:ext uri="{FF2B5EF4-FFF2-40B4-BE49-F238E27FC236}">
                <a16:creationId xmlns:a16="http://schemas.microsoft.com/office/drawing/2014/main" id="{08F8B0D7-6968-AF4A-A842-3C0CADE42F39}"/>
              </a:ext>
            </a:extLst>
          </p:cNvPr>
          <p:cNvSpPr>
            <a:spLocks noGrp="1"/>
          </p:cNvSpPr>
          <p:nvPr>
            <p:ph type="sldNum" sz="quarter" idx="12"/>
          </p:nvPr>
        </p:nvSpPr>
        <p:spPr/>
        <p:txBody>
          <a:bodyPr/>
          <a:lstStyle/>
          <a:p>
            <a:pPr defTabSz="342900"/>
            <a:fld id="{4FAB73BC-B049-4115-A692-8D63A059BFB8}" type="slidenum">
              <a:rPr lang="en-US">
                <a:solidFill>
                  <a:srgbClr val="5B9BD5"/>
                </a:solidFill>
                <a:latin typeface="Corbel"/>
              </a:rPr>
              <a:pPr defTabSz="342900"/>
              <a:t>41</a:t>
            </a:fld>
            <a:endParaRPr lang="en-US" dirty="0">
              <a:solidFill>
                <a:srgbClr val="5B9BD5"/>
              </a:solidFill>
              <a:latin typeface="Corbel"/>
            </a:endParaRPr>
          </a:p>
        </p:txBody>
      </p:sp>
      <p:sp>
        <p:nvSpPr>
          <p:cNvPr id="5" name="TextBox 4">
            <a:extLst>
              <a:ext uri="{FF2B5EF4-FFF2-40B4-BE49-F238E27FC236}">
                <a16:creationId xmlns:a16="http://schemas.microsoft.com/office/drawing/2014/main" id="{A6FB49DA-8415-DE41-8F77-F989615E94A7}"/>
              </a:ext>
            </a:extLst>
          </p:cNvPr>
          <p:cNvSpPr txBox="1"/>
          <p:nvPr/>
        </p:nvSpPr>
        <p:spPr>
          <a:xfrm>
            <a:off x="6052457" y="2438400"/>
            <a:ext cx="243978" cy="300082"/>
          </a:xfrm>
          <a:prstGeom prst="rect">
            <a:avLst/>
          </a:prstGeom>
          <a:noFill/>
        </p:spPr>
        <p:txBody>
          <a:bodyPr wrap="none" rtlCol="0">
            <a:spAutoFit/>
          </a:bodyPr>
          <a:lstStyle/>
          <a:p>
            <a:pPr defTabSz="342900"/>
            <a:r>
              <a:rPr lang="en-US" sz="1350" dirty="0">
                <a:solidFill>
                  <a:prstClr val="black"/>
                </a:solidFill>
                <a:latin typeface="Corbel"/>
              </a:rPr>
              <a:t>`</a:t>
            </a:r>
          </a:p>
        </p:txBody>
      </p:sp>
    </p:spTree>
    <p:extLst>
      <p:ext uri="{BB962C8B-B14F-4D97-AF65-F5344CB8AC3E}">
        <p14:creationId xmlns:p14="http://schemas.microsoft.com/office/powerpoint/2010/main" val="36226510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6D109-3277-9843-B6CD-CBBA392CF991}"/>
              </a:ext>
            </a:extLst>
          </p:cNvPr>
          <p:cNvSpPr>
            <a:spLocks noGrp="1"/>
          </p:cNvSpPr>
          <p:nvPr>
            <p:ph type="title"/>
          </p:nvPr>
        </p:nvSpPr>
        <p:spPr/>
        <p:txBody>
          <a:bodyPr>
            <a:normAutofit/>
          </a:bodyPr>
          <a:lstStyle/>
          <a:p>
            <a:r>
              <a:rPr lang="en-US" sz="2400" dirty="0"/>
              <a:t>Other Virtual Services</a:t>
            </a:r>
          </a:p>
        </p:txBody>
      </p:sp>
      <p:sp>
        <p:nvSpPr>
          <p:cNvPr id="3" name="Content Placeholder 2">
            <a:extLst>
              <a:ext uri="{FF2B5EF4-FFF2-40B4-BE49-F238E27FC236}">
                <a16:creationId xmlns:a16="http://schemas.microsoft.com/office/drawing/2014/main" id="{C8454354-CA9D-DB49-B745-525591618493}"/>
              </a:ext>
            </a:extLst>
          </p:cNvPr>
          <p:cNvSpPr>
            <a:spLocks noGrp="1"/>
          </p:cNvSpPr>
          <p:nvPr>
            <p:ph idx="1"/>
          </p:nvPr>
        </p:nvSpPr>
        <p:spPr/>
        <p:txBody>
          <a:bodyPr>
            <a:normAutofit/>
          </a:bodyPr>
          <a:lstStyle/>
          <a:p>
            <a:r>
              <a:rPr lang="en-US" dirty="0"/>
              <a:t>Virtual check-ins (G2012)</a:t>
            </a:r>
          </a:p>
          <a:p>
            <a:r>
              <a:rPr lang="en-US" dirty="0"/>
              <a:t>Remote evaluation of recorded video and/or images submitted by patients (G2010)</a:t>
            </a:r>
          </a:p>
          <a:p>
            <a:r>
              <a:rPr lang="en-US" dirty="0"/>
              <a:t>Online digital visits (CPT 99421 – 99423)</a:t>
            </a:r>
          </a:p>
          <a:p>
            <a:pPr lvl="1"/>
            <a:r>
              <a:rPr lang="en-US" dirty="0"/>
              <a:t>For qualified non physician health care professionals (98970 – 98972; Medicare uses G2061 – G2063)</a:t>
            </a:r>
          </a:p>
          <a:p>
            <a:r>
              <a:rPr lang="en-US" dirty="0"/>
              <a:t>Remote patient monitoring (CPT 99453-4, 99457-8, 99091)</a:t>
            </a:r>
          </a:p>
          <a:p>
            <a:r>
              <a:rPr lang="en-US" i="1" dirty="0"/>
              <a:t>Telephone evaluation/assessment and management services (CPT 98966 – 98968; 99441 – 99443)</a:t>
            </a:r>
          </a:p>
          <a:p>
            <a:endParaRPr lang="en-US" i="1" dirty="0"/>
          </a:p>
          <a:p>
            <a:r>
              <a:rPr lang="en-US" i="1" dirty="0"/>
              <a:t>Codes typically apply to established patients only, but CMS will allow services to be provided to new patients as well during the COVID-19 public health emergency under the March 30 IFC</a:t>
            </a:r>
          </a:p>
        </p:txBody>
      </p:sp>
      <p:sp>
        <p:nvSpPr>
          <p:cNvPr id="4" name="Slide Number Placeholder 3">
            <a:extLst>
              <a:ext uri="{FF2B5EF4-FFF2-40B4-BE49-F238E27FC236}">
                <a16:creationId xmlns:a16="http://schemas.microsoft.com/office/drawing/2014/main" id="{92A9F352-9017-BD40-9457-2D63B9CA4D20}"/>
              </a:ext>
            </a:extLst>
          </p:cNvPr>
          <p:cNvSpPr>
            <a:spLocks noGrp="1"/>
          </p:cNvSpPr>
          <p:nvPr>
            <p:ph type="sldNum" sz="quarter" idx="12"/>
          </p:nvPr>
        </p:nvSpPr>
        <p:spPr/>
        <p:txBody>
          <a:bodyPr/>
          <a:lstStyle/>
          <a:p>
            <a:pPr defTabSz="342900"/>
            <a:fld id="{4FAB73BC-B049-4115-A692-8D63A059BFB8}" type="slidenum">
              <a:rPr lang="en-US">
                <a:solidFill>
                  <a:srgbClr val="5B9BD5"/>
                </a:solidFill>
                <a:latin typeface="Corbel"/>
              </a:rPr>
              <a:pPr defTabSz="342900"/>
              <a:t>42</a:t>
            </a:fld>
            <a:endParaRPr lang="en-US" dirty="0">
              <a:solidFill>
                <a:srgbClr val="5B9BD5"/>
              </a:solidFill>
              <a:latin typeface="Corbel"/>
            </a:endParaRPr>
          </a:p>
        </p:txBody>
      </p:sp>
    </p:spTree>
    <p:extLst>
      <p:ext uri="{BB962C8B-B14F-4D97-AF65-F5344CB8AC3E}">
        <p14:creationId xmlns:p14="http://schemas.microsoft.com/office/powerpoint/2010/main" val="34018266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5721D-02D2-C040-BF81-2DA2A29DC103}"/>
              </a:ext>
            </a:extLst>
          </p:cNvPr>
          <p:cNvSpPr>
            <a:spLocks noGrp="1"/>
          </p:cNvSpPr>
          <p:nvPr>
            <p:ph type="title"/>
          </p:nvPr>
        </p:nvSpPr>
        <p:spPr/>
        <p:txBody>
          <a:bodyPr/>
          <a:lstStyle/>
          <a:p>
            <a:r>
              <a:rPr lang="en-US" dirty="0"/>
              <a:t>Additional Considerations</a:t>
            </a:r>
          </a:p>
        </p:txBody>
      </p:sp>
      <p:sp>
        <p:nvSpPr>
          <p:cNvPr id="3" name="Content Placeholder 2">
            <a:extLst>
              <a:ext uri="{FF2B5EF4-FFF2-40B4-BE49-F238E27FC236}">
                <a16:creationId xmlns:a16="http://schemas.microsoft.com/office/drawing/2014/main" id="{4E8633BA-7D4E-9047-8646-02EE2D82383E}"/>
              </a:ext>
            </a:extLst>
          </p:cNvPr>
          <p:cNvSpPr>
            <a:spLocks noGrp="1"/>
          </p:cNvSpPr>
          <p:nvPr>
            <p:ph idx="1"/>
          </p:nvPr>
        </p:nvSpPr>
        <p:spPr/>
        <p:txBody>
          <a:bodyPr/>
          <a:lstStyle/>
          <a:p>
            <a:r>
              <a:rPr lang="en-US" dirty="0"/>
              <a:t>Variation by payer</a:t>
            </a:r>
          </a:p>
          <a:p>
            <a:r>
              <a:rPr lang="en-US" dirty="0"/>
              <a:t>Medical credentialing and out-of-network issues</a:t>
            </a:r>
          </a:p>
          <a:p>
            <a:r>
              <a:rPr lang="en-US" dirty="0"/>
              <a:t>Documentation</a:t>
            </a:r>
          </a:p>
          <a:p>
            <a:r>
              <a:rPr lang="en-US" dirty="0"/>
              <a:t>Additional changes to come? </a:t>
            </a:r>
          </a:p>
        </p:txBody>
      </p:sp>
      <p:sp>
        <p:nvSpPr>
          <p:cNvPr id="4" name="Slide Number Placeholder 3">
            <a:extLst>
              <a:ext uri="{FF2B5EF4-FFF2-40B4-BE49-F238E27FC236}">
                <a16:creationId xmlns:a16="http://schemas.microsoft.com/office/drawing/2014/main" id="{C34679C1-9A37-C74B-8077-82C02E761AE9}"/>
              </a:ext>
            </a:extLst>
          </p:cNvPr>
          <p:cNvSpPr>
            <a:spLocks noGrp="1"/>
          </p:cNvSpPr>
          <p:nvPr>
            <p:ph type="sldNum" sz="quarter" idx="12"/>
          </p:nvPr>
        </p:nvSpPr>
        <p:spPr/>
        <p:txBody>
          <a:bodyPr/>
          <a:lstStyle/>
          <a:p>
            <a:pPr defTabSz="342900"/>
            <a:fld id="{4FAB73BC-B049-4115-A692-8D63A059BFB8}" type="slidenum">
              <a:rPr lang="en-US">
                <a:solidFill>
                  <a:srgbClr val="5B9BD5"/>
                </a:solidFill>
                <a:latin typeface="Corbel"/>
              </a:rPr>
              <a:pPr defTabSz="342900"/>
              <a:t>43</a:t>
            </a:fld>
            <a:endParaRPr lang="en-US" dirty="0">
              <a:solidFill>
                <a:srgbClr val="5B9BD5"/>
              </a:solidFill>
              <a:latin typeface="Corbel"/>
            </a:endParaRPr>
          </a:p>
        </p:txBody>
      </p:sp>
    </p:spTree>
    <p:extLst>
      <p:ext uri="{BB962C8B-B14F-4D97-AF65-F5344CB8AC3E}">
        <p14:creationId xmlns:p14="http://schemas.microsoft.com/office/powerpoint/2010/main" val="19964595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74B3A-F3F8-0644-8DDE-74589D8C381F}"/>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7A707362-2420-9249-B7D3-E5ED8D8BAC60}"/>
              </a:ext>
            </a:extLst>
          </p:cNvPr>
          <p:cNvSpPr>
            <a:spLocks noGrp="1"/>
          </p:cNvSpPr>
          <p:nvPr>
            <p:ph idx="1"/>
          </p:nvPr>
        </p:nvSpPr>
        <p:spPr/>
        <p:txBody>
          <a:bodyPr>
            <a:normAutofit fontScale="70000" lnSpcReduction="20000"/>
          </a:bodyPr>
          <a:lstStyle/>
          <a:p>
            <a:r>
              <a:rPr lang="en-US" dirty="0"/>
              <a:t>CMS March 17 Announcement: </a:t>
            </a:r>
            <a:r>
              <a:rPr lang="en-US" dirty="0">
                <a:hlinkClick r:id="rId3"/>
              </a:rPr>
              <a:t>https://www.cms.gov/newsroom/press-releases/president-trump-expands-telehealth-benefits-medicare-beneficiaries-during-covid-19-outbreak</a:t>
            </a:r>
            <a:endParaRPr lang="en-US" dirty="0"/>
          </a:p>
          <a:p>
            <a:r>
              <a:rPr lang="en-US" dirty="0"/>
              <a:t>CMS March 30 IFC Press Release: </a:t>
            </a:r>
            <a:r>
              <a:rPr lang="en-US" dirty="0">
                <a:hlinkClick r:id="rId4"/>
              </a:rPr>
              <a:t>https://www.cms.gov/newsroom/press-releases/trump-administration-makes-sweeping-regulatory-changes-help-us-healthcare-system-address-covid-19</a:t>
            </a:r>
            <a:endParaRPr lang="en-US" dirty="0"/>
          </a:p>
          <a:p>
            <a:r>
              <a:rPr lang="en-US" dirty="0"/>
              <a:t>CMS Enrollment Relief FAQs: </a:t>
            </a:r>
            <a:r>
              <a:rPr lang="en-US" dirty="0">
                <a:hlinkClick r:id="rId5"/>
              </a:rPr>
              <a:t>https://www.cms.gov/files/document/provider-enrollment-relief-faqs-covid-19.pdf</a:t>
            </a:r>
            <a:endParaRPr lang="en-US" dirty="0"/>
          </a:p>
          <a:p>
            <a:r>
              <a:rPr lang="en-US" dirty="0"/>
              <a:t>Medicare FFS FAQs: </a:t>
            </a:r>
            <a:r>
              <a:rPr lang="en-US" dirty="0">
                <a:hlinkClick r:id="rId6"/>
              </a:rPr>
              <a:t>https://www.cms.gov/files/document/03092020-covid-19-faqs-508.pdf</a:t>
            </a:r>
            <a:endParaRPr lang="en-US" dirty="0"/>
          </a:p>
          <a:p>
            <a:r>
              <a:rPr lang="en-US" dirty="0"/>
              <a:t>CMS “Dear Clinician” Letter: </a:t>
            </a:r>
            <a:r>
              <a:rPr lang="en-US" dirty="0">
                <a:hlinkClick r:id="rId7"/>
              </a:rPr>
              <a:t>https://www.cms.gov/files/document/covid-dear-clinician-letter.pdf</a:t>
            </a:r>
            <a:endParaRPr lang="en-US" dirty="0"/>
          </a:p>
          <a:p>
            <a:r>
              <a:rPr lang="en-US" dirty="0"/>
              <a:t>OIG Announcements re: Cost-Sharing: </a:t>
            </a:r>
            <a:r>
              <a:rPr lang="en-US" dirty="0">
                <a:hlinkClick r:id="rId8"/>
              </a:rPr>
              <a:t>https://oig.hhs.gov/fraud/docs/alertsandbulletins/2020/policy-telehealth-2020.pdf</a:t>
            </a:r>
            <a:endParaRPr lang="en-US" dirty="0"/>
          </a:p>
          <a:p>
            <a:pPr marL="123825" indent="0">
              <a:buNone/>
            </a:pPr>
            <a:r>
              <a:rPr lang="en-US" dirty="0">
                <a:hlinkClick r:id="rId9"/>
              </a:rPr>
              <a:t>https://oig.hhs.gov/fraud/docs/alertsandbulletins/2020/telehealth-waiver-faq-2020.pdf</a:t>
            </a:r>
            <a:endParaRPr lang="en-US" dirty="0"/>
          </a:p>
          <a:p>
            <a:r>
              <a:rPr lang="en-US" dirty="0"/>
              <a:t>OCR Announcement re: HIPAA: </a:t>
            </a:r>
            <a:r>
              <a:rPr lang="en-US" dirty="0">
                <a:hlinkClick r:id="rId10"/>
              </a:rPr>
              <a:t>https://www.hhs.gov/hipaa/for-professionals/special-topics/emergency-preparedness/notification-enforcement-discretion-telehealth/index.html</a:t>
            </a:r>
            <a:endParaRPr lang="en-US" dirty="0"/>
          </a:p>
          <a:p>
            <a:r>
              <a:rPr lang="en-US" dirty="0"/>
              <a:t>Resources on State Actions, including Licensure:</a:t>
            </a:r>
          </a:p>
          <a:p>
            <a:pPr lvl="1"/>
            <a:r>
              <a:rPr lang="en-US" dirty="0"/>
              <a:t>Federation of State Medical Boards: </a:t>
            </a:r>
            <a:r>
              <a:rPr lang="en-US" dirty="0">
                <a:hlinkClick r:id="rId11"/>
              </a:rPr>
              <a:t>http://www.fsmb.org/advocacy/covid-19/</a:t>
            </a:r>
            <a:endParaRPr lang="en-US" dirty="0"/>
          </a:p>
          <a:p>
            <a:pPr lvl="1"/>
            <a:r>
              <a:rPr lang="en-US" dirty="0"/>
              <a:t>Center for Connected Health Policy:  </a:t>
            </a:r>
            <a:r>
              <a:rPr lang="en-US" dirty="0">
                <a:hlinkClick r:id="rId12"/>
              </a:rPr>
              <a:t>https://www.cchpca.org/resources/covid-19-related-state-actions</a:t>
            </a:r>
            <a:endParaRPr lang="en-US" dirty="0"/>
          </a:p>
        </p:txBody>
      </p:sp>
    </p:spTree>
    <p:extLst>
      <p:ext uri="{BB962C8B-B14F-4D97-AF65-F5344CB8AC3E}">
        <p14:creationId xmlns:p14="http://schemas.microsoft.com/office/powerpoint/2010/main" val="11871080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a:p>
        </p:txBody>
      </p:sp>
      <p:pic>
        <p:nvPicPr>
          <p:cNvPr id="6" name="Content Placeholder 3">
            <a:extLst>
              <a:ext uri="{FF2B5EF4-FFF2-40B4-BE49-F238E27FC236}">
                <a16:creationId xmlns:a16="http://schemas.microsoft.com/office/drawing/2014/main" id="{F6FF1D13-1855-1144-BD04-63E926C08C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4670" y="609498"/>
            <a:ext cx="5794522" cy="3879063"/>
          </a:xfrm>
          <a:prstGeom prst="rect">
            <a:avLst/>
          </a:prstGeom>
        </p:spPr>
      </p:pic>
    </p:spTree>
    <p:extLst>
      <p:ext uri="{BB962C8B-B14F-4D97-AF65-F5344CB8AC3E}">
        <p14:creationId xmlns:p14="http://schemas.microsoft.com/office/powerpoint/2010/main" val="3428257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81000" y="1733550"/>
            <a:ext cx="8229600" cy="2590800"/>
          </a:xfrm>
        </p:spPr>
        <p:txBody>
          <a:bodyPr>
            <a:normAutofit fontScale="70000" lnSpcReduction="20000"/>
          </a:bodyPr>
          <a:lstStyle/>
          <a:p>
            <a:pPr marL="0" indent="0">
              <a:buNone/>
            </a:pPr>
            <a:r>
              <a:rPr lang="en-US" sz="4000" dirty="0" smtClean="0"/>
              <a:t>Who </a:t>
            </a:r>
            <a:r>
              <a:rPr lang="en-US" sz="4000" dirty="0"/>
              <a:t>is </a:t>
            </a:r>
            <a:r>
              <a:rPr lang="en-US" sz="4000" b="1" dirty="0">
                <a:solidFill>
                  <a:schemeClr val="bg1">
                    <a:lumMod val="65000"/>
                  </a:schemeClr>
                </a:solidFill>
              </a:rPr>
              <a:t>ELIGIBLE</a:t>
            </a:r>
            <a:r>
              <a:rPr lang="en-US" sz="4000" dirty="0">
                <a:solidFill>
                  <a:schemeClr val="bg1">
                    <a:lumMod val="65000"/>
                  </a:schemeClr>
                </a:solidFill>
              </a:rPr>
              <a:t>?</a:t>
            </a:r>
            <a:r>
              <a:rPr lang="en-US" sz="4000" dirty="0"/>
              <a:t> </a:t>
            </a:r>
            <a:endParaRPr lang="en-US" sz="4000" dirty="0" smtClean="0"/>
          </a:p>
          <a:p>
            <a:r>
              <a:rPr lang="en-US" dirty="0" smtClean="0"/>
              <a:t>Entities </a:t>
            </a:r>
            <a:r>
              <a:rPr lang="en-US" dirty="0"/>
              <a:t>that have suffered substantial economic injury caused by a disaster provided they were in existence on </a:t>
            </a:r>
            <a:r>
              <a:rPr lang="en-US" u="sng" dirty="0"/>
              <a:t>January 31, 2020</a:t>
            </a:r>
            <a:r>
              <a:rPr lang="en-US" dirty="0"/>
              <a:t>: </a:t>
            </a:r>
            <a:endParaRPr lang="en-US" dirty="0" smtClean="0"/>
          </a:p>
          <a:p>
            <a:r>
              <a:rPr lang="en-US" dirty="0" smtClean="0"/>
              <a:t>Businesses </a:t>
            </a:r>
            <a:r>
              <a:rPr lang="en-US" dirty="0"/>
              <a:t>with fewer than 500 employees </a:t>
            </a:r>
            <a:endParaRPr lang="en-US" dirty="0" smtClean="0"/>
          </a:p>
          <a:p>
            <a:r>
              <a:rPr lang="en-US" dirty="0" smtClean="0"/>
              <a:t>Sole proprietors</a:t>
            </a:r>
          </a:p>
          <a:p>
            <a:r>
              <a:rPr lang="en-US" dirty="0" smtClean="0"/>
              <a:t>Independent contractors</a:t>
            </a:r>
          </a:p>
          <a:p>
            <a:r>
              <a:rPr lang="en-US" dirty="0" smtClean="0"/>
              <a:t>Most </a:t>
            </a:r>
            <a:r>
              <a:rPr lang="en-US" dirty="0"/>
              <a:t>private nonprofits</a:t>
            </a:r>
          </a:p>
        </p:txBody>
      </p:sp>
      <p:sp>
        <p:nvSpPr>
          <p:cNvPr id="7" name="TextBox 6"/>
          <p:cNvSpPr txBox="1"/>
          <p:nvPr/>
        </p:nvSpPr>
        <p:spPr>
          <a:xfrm>
            <a:off x="1" y="4835723"/>
            <a:ext cx="7543800" cy="307777"/>
          </a:xfrm>
          <a:prstGeom prst="rect">
            <a:avLst/>
          </a:prstGeom>
          <a:noFill/>
        </p:spPr>
        <p:txBody>
          <a:bodyPr wrap="square" rtlCol="0">
            <a:spAutoFit/>
          </a:bodyPr>
          <a:lstStyle/>
          <a:p>
            <a:r>
              <a:rPr lang="en-US" sz="1400" dirty="0">
                <a:hlinkClick r:id="rId2"/>
              </a:rPr>
              <a:t>https://www.uschamber.com/sites/default/files/uscc_covid19_sb-economic-injury-disaster-loans.pdf</a:t>
            </a:r>
            <a:endParaRPr lang="en-US" sz="1400" dirty="0"/>
          </a:p>
        </p:txBody>
      </p:sp>
      <p:pic>
        <p:nvPicPr>
          <p:cNvPr id="2052" name="Picture 4" descr="General Liability Insurance for the Small Busine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7879" y="0"/>
            <a:ext cx="2614081" cy="18097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1" y="0"/>
            <a:ext cx="3200400" cy="1550602"/>
          </a:xfrm>
          <a:prstGeom prst="rect">
            <a:avLst/>
          </a:prstGeom>
        </p:spPr>
      </p:pic>
    </p:spTree>
    <p:extLst>
      <p:ext uri="{BB962C8B-B14F-4D97-AF65-F5344CB8AC3E}">
        <p14:creationId xmlns:p14="http://schemas.microsoft.com/office/powerpoint/2010/main" val="21895064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42900" y="2190750"/>
            <a:ext cx="3962400" cy="2557345"/>
          </a:xfrm>
        </p:spPr>
        <p:txBody>
          <a:bodyPr>
            <a:normAutofit/>
          </a:bodyPr>
          <a:lstStyle/>
          <a:p>
            <a:r>
              <a:rPr lang="en-US" sz="1600" dirty="0" smtClean="0"/>
              <a:t>The </a:t>
            </a:r>
            <a:r>
              <a:rPr lang="en-US" sz="1600" dirty="0"/>
              <a:t>maximum EIDL is a $2 million </a:t>
            </a:r>
            <a:r>
              <a:rPr lang="en-US" sz="1600" u="sng" dirty="0"/>
              <a:t>working capital loan </a:t>
            </a:r>
          </a:p>
          <a:p>
            <a:r>
              <a:rPr lang="en-US" sz="1600" dirty="0"/>
              <a:t>Rate of </a:t>
            </a:r>
            <a:r>
              <a:rPr lang="en-US" sz="1600" b="1" dirty="0"/>
              <a:t>3.75% </a:t>
            </a:r>
            <a:r>
              <a:rPr lang="en-US" sz="1600" dirty="0"/>
              <a:t>for businesses and 2.75% for </a:t>
            </a:r>
            <a:r>
              <a:rPr lang="en-US" sz="1600" dirty="0" smtClean="0"/>
              <a:t>nonprofits</a:t>
            </a:r>
          </a:p>
          <a:p>
            <a:r>
              <a:rPr lang="en-US" sz="1600" dirty="0"/>
              <a:t>Borrowers do not have to prove they could not get credit </a:t>
            </a:r>
            <a:r>
              <a:rPr lang="en-US" sz="1600" dirty="0" smtClean="0"/>
              <a:t>elsewhere</a:t>
            </a:r>
            <a:endParaRPr lang="en-US" sz="1600" dirty="0"/>
          </a:p>
          <a:p>
            <a:r>
              <a:rPr lang="en-US" sz="1600" dirty="0"/>
              <a:t>Up to a 30-year term </a:t>
            </a:r>
          </a:p>
          <a:p>
            <a:r>
              <a:rPr lang="en-US" sz="1600" dirty="0"/>
              <a:t>Payments are deferred for one year </a:t>
            </a:r>
          </a:p>
          <a:p>
            <a:r>
              <a:rPr lang="en-US" sz="1600" dirty="0" smtClean="0"/>
              <a:t>Approval </a:t>
            </a:r>
            <a:r>
              <a:rPr lang="en-US" sz="1600" dirty="0"/>
              <a:t>can be based on a credit </a:t>
            </a:r>
            <a:r>
              <a:rPr lang="en-US" sz="1600" dirty="0" smtClean="0"/>
              <a:t>score</a:t>
            </a:r>
            <a:endParaRPr lang="en-US" dirty="0"/>
          </a:p>
        </p:txBody>
      </p:sp>
      <p:sp>
        <p:nvSpPr>
          <p:cNvPr id="4" name="Content Placeholder 3"/>
          <p:cNvSpPr>
            <a:spLocks noGrp="1"/>
          </p:cNvSpPr>
          <p:nvPr>
            <p:ph sz="half" idx="2"/>
          </p:nvPr>
        </p:nvSpPr>
        <p:spPr>
          <a:xfrm>
            <a:off x="4572000" y="2211704"/>
            <a:ext cx="4038600" cy="2515435"/>
          </a:xfrm>
        </p:spPr>
        <p:txBody>
          <a:bodyPr>
            <a:normAutofit/>
          </a:bodyPr>
          <a:lstStyle/>
          <a:p>
            <a:r>
              <a:rPr lang="en-US" sz="1600" dirty="0" smtClean="0"/>
              <a:t>No </a:t>
            </a:r>
            <a:r>
              <a:rPr lang="en-US" sz="1600" dirty="0"/>
              <a:t>collateral is required for loans of $25,000 or </a:t>
            </a:r>
            <a:r>
              <a:rPr lang="en-US" sz="1600" dirty="0" smtClean="0"/>
              <a:t>less</a:t>
            </a:r>
            <a:endParaRPr lang="en-US" sz="1600" dirty="0"/>
          </a:p>
          <a:p>
            <a:r>
              <a:rPr lang="en-US" sz="1600" dirty="0"/>
              <a:t>For loans of more than $25,000, general security interest in business assets will be used for collateral instead of real </a:t>
            </a:r>
            <a:r>
              <a:rPr lang="en-US" sz="1600" dirty="0" smtClean="0"/>
              <a:t>estate</a:t>
            </a:r>
          </a:p>
          <a:p>
            <a:r>
              <a:rPr lang="en-US" sz="1600" dirty="0" smtClean="0"/>
              <a:t>Up </a:t>
            </a:r>
            <a:r>
              <a:rPr lang="en-US" sz="1600" dirty="0"/>
              <a:t>to $200,000 can be approved without a personal </a:t>
            </a:r>
            <a:r>
              <a:rPr lang="en-US" sz="1600" dirty="0" smtClean="0"/>
              <a:t>guarantee</a:t>
            </a:r>
            <a:endParaRPr lang="en-US" sz="1600" dirty="0"/>
          </a:p>
          <a:p>
            <a:r>
              <a:rPr lang="en-US" sz="1600" b="1" dirty="0" smtClean="0"/>
              <a:t>Must apply by December 16, 2020</a:t>
            </a:r>
            <a:endParaRPr lang="en-US" sz="1600" b="1" dirty="0"/>
          </a:p>
          <a:p>
            <a:pPr marL="0" indent="0">
              <a:buNone/>
            </a:pPr>
            <a:endParaRPr lang="en-US" dirty="0"/>
          </a:p>
        </p:txBody>
      </p:sp>
      <p:sp>
        <p:nvSpPr>
          <p:cNvPr id="6" name="TextBox 5"/>
          <p:cNvSpPr txBox="1"/>
          <p:nvPr/>
        </p:nvSpPr>
        <p:spPr>
          <a:xfrm>
            <a:off x="327660" y="1621812"/>
            <a:ext cx="6438900" cy="523220"/>
          </a:xfrm>
          <a:prstGeom prst="rect">
            <a:avLst/>
          </a:prstGeom>
          <a:noFill/>
        </p:spPr>
        <p:txBody>
          <a:bodyPr wrap="square" rtlCol="0">
            <a:spAutoFit/>
          </a:bodyPr>
          <a:lstStyle/>
          <a:p>
            <a:r>
              <a:rPr lang="en-US" sz="2800" dirty="0"/>
              <a:t>What are the </a:t>
            </a:r>
            <a:r>
              <a:rPr lang="en-US" sz="2800" b="1" dirty="0">
                <a:solidFill>
                  <a:schemeClr val="bg1">
                    <a:lumMod val="65000"/>
                  </a:schemeClr>
                </a:solidFill>
              </a:rPr>
              <a:t>LOAN PARAMETERS</a:t>
            </a:r>
            <a:r>
              <a:rPr lang="en-US" sz="2800" dirty="0">
                <a:solidFill>
                  <a:schemeClr val="bg1">
                    <a:lumMod val="65000"/>
                  </a:schemeClr>
                </a:solidFill>
              </a:rPr>
              <a:t>?</a:t>
            </a:r>
            <a:r>
              <a:rPr lang="en-US" sz="2800" dirty="0"/>
              <a:t> </a:t>
            </a:r>
          </a:p>
        </p:txBody>
      </p:sp>
      <p:sp>
        <p:nvSpPr>
          <p:cNvPr id="7" name="TextBox 6"/>
          <p:cNvSpPr txBox="1"/>
          <p:nvPr/>
        </p:nvSpPr>
        <p:spPr>
          <a:xfrm>
            <a:off x="0" y="4835723"/>
            <a:ext cx="7543800" cy="307777"/>
          </a:xfrm>
          <a:prstGeom prst="rect">
            <a:avLst/>
          </a:prstGeom>
          <a:noFill/>
        </p:spPr>
        <p:txBody>
          <a:bodyPr wrap="square" rtlCol="0">
            <a:spAutoFit/>
          </a:bodyPr>
          <a:lstStyle/>
          <a:p>
            <a:r>
              <a:rPr lang="en-US" sz="1400" dirty="0">
                <a:hlinkClick r:id="rId2"/>
              </a:rPr>
              <a:t>https://www.uschamber.com/sites/default/files/uscc_covid19_sb-economic-injury-disaster-loans.pdf</a:t>
            </a:r>
            <a:endParaRPr lang="en-US" sz="1400" dirty="0"/>
          </a:p>
        </p:txBody>
      </p:sp>
      <p:pic>
        <p:nvPicPr>
          <p:cNvPr id="8" name="Picture 7"/>
          <p:cNvPicPr>
            <a:picLocks noChangeAspect="1"/>
          </p:cNvPicPr>
          <p:nvPr/>
        </p:nvPicPr>
        <p:blipFill rotWithShape="1">
          <a:blip r:embed="rId3"/>
          <a:srcRect l="15610" r="6341"/>
          <a:stretch/>
        </p:blipFill>
        <p:spPr>
          <a:xfrm>
            <a:off x="6421701" y="0"/>
            <a:ext cx="2722300" cy="1962150"/>
          </a:xfrm>
          <a:prstGeom prst="rect">
            <a:avLst/>
          </a:prstGeom>
        </p:spPr>
      </p:pic>
      <p:pic>
        <p:nvPicPr>
          <p:cNvPr id="9" name="Picture 8"/>
          <p:cNvPicPr>
            <a:picLocks noChangeAspect="1"/>
          </p:cNvPicPr>
          <p:nvPr/>
        </p:nvPicPr>
        <p:blipFill>
          <a:blip r:embed="rId4"/>
          <a:stretch>
            <a:fillRect/>
          </a:stretch>
        </p:blipFill>
        <p:spPr>
          <a:xfrm>
            <a:off x="1" y="0"/>
            <a:ext cx="3200400" cy="1550602"/>
          </a:xfrm>
          <a:prstGeom prst="rect">
            <a:avLst/>
          </a:prstGeom>
        </p:spPr>
      </p:pic>
    </p:spTree>
    <p:extLst>
      <p:ext uri="{BB962C8B-B14F-4D97-AF65-F5344CB8AC3E}">
        <p14:creationId xmlns:p14="http://schemas.microsoft.com/office/powerpoint/2010/main" val="15022386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25408" y="4421392"/>
            <a:ext cx="1242391"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descr="10 Feet Aluminum Offset Patio Umbrella with Crank(Apple Green)"/>
          <p:cNvPicPr>
            <a:picLocks noChangeAspect="1" noChangeArrowheads="1"/>
          </p:cNvPicPr>
          <p:nvPr/>
        </p:nvPicPr>
        <p:blipFill rotWithShape="1">
          <a:blip r:embed="rId2">
            <a:extLst>
              <a:ext uri="{28A0092B-C50C-407E-A947-70E740481C1C}">
                <a14:useLocalDpi xmlns:a14="http://schemas.microsoft.com/office/drawing/2010/main" val="0"/>
              </a:ext>
            </a:extLst>
          </a:blip>
          <a:srcRect t="14000"/>
          <a:stretch/>
        </p:blipFill>
        <p:spPr bwMode="auto">
          <a:xfrm>
            <a:off x="2441038" y="1559905"/>
            <a:ext cx="4029451" cy="346532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log | Business expense, Bookkeeping business, Small business ..."/>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98" t="24417" b="39615"/>
          <a:stretch/>
        </p:blipFill>
        <p:spPr bwMode="auto">
          <a:xfrm>
            <a:off x="3795091" y="2457203"/>
            <a:ext cx="2300909" cy="24112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log | Business expense, Bookkeeping business, Small business ..."/>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576" t="61331" b="4594"/>
          <a:stretch/>
        </p:blipFill>
        <p:spPr bwMode="auto">
          <a:xfrm>
            <a:off x="6096000" y="2457203"/>
            <a:ext cx="2446349" cy="241129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Working Capital Financing in a Nutshell - OnDe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0489" y="-8993"/>
            <a:ext cx="2687472" cy="15139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1" y="0"/>
            <a:ext cx="3200400" cy="1550602"/>
          </a:xfrm>
          <a:prstGeom prst="rect">
            <a:avLst/>
          </a:prstGeom>
        </p:spPr>
      </p:pic>
    </p:spTree>
    <p:extLst>
      <p:ext uri="{BB962C8B-B14F-4D97-AF65-F5344CB8AC3E}">
        <p14:creationId xmlns:p14="http://schemas.microsoft.com/office/powerpoint/2010/main" val="11973698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733550"/>
            <a:ext cx="7620000" cy="3200400"/>
          </a:xfrm>
        </p:spPr>
        <p:txBody>
          <a:bodyPr>
            <a:normAutofit fontScale="77500" lnSpcReduction="20000"/>
          </a:bodyPr>
          <a:lstStyle/>
          <a:p>
            <a:pPr marL="0" indent="0">
              <a:buNone/>
            </a:pPr>
            <a:r>
              <a:rPr lang="en-US" sz="4300" dirty="0"/>
              <a:t>How can I access an </a:t>
            </a:r>
            <a:endParaRPr lang="en-US" sz="4300" dirty="0" smtClean="0"/>
          </a:p>
          <a:p>
            <a:pPr marL="0" indent="0">
              <a:buNone/>
            </a:pPr>
            <a:r>
              <a:rPr lang="en-US" sz="4300" b="1" dirty="0" smtClean="0">
                <a:solidFill>
                  <a:schemeClr val="bg1">
                    <a:lumMod val="65000"/>
                  </a:schemeClr>
                </a:solidFill>
              </a:rPr>
              <a:t>EMERGENCY </a:t>
            </a:r>
            <a:r>
              <a:rPr lang="en-US" sz="4300" b="1" dirty="0">
                <a:solidFill>
                  <a:schemeClr val="bg1">
                    <a:lumMod val="65000"/>
                  </a:schemeClr>
                </a:solidFill>
              </a:rPr>
              <a:t>$10,000 GRANT? </a:t>
            </a:r>
            <a:endParaRPr lang="en-US" sz="4300" b="1" dirty="0" smtClean="0">
              <a:solidFill>
                <a:schemeClr val="bg1">
                  <a:lumMod val="65000"/>
                </a:schemeClr>
              </a:solidFill>
            </a:endParaRPr>
          </a:p>
          <a:p>
            <a:r>
              <a:rPr lang="en-US" dirty="0" smtClean="0"/>
              <a:t>Eligible </a:t>
            </a:r>
            <a:r>
              <a:rPr lang="en-US" dirty="0"/>
              <a:t>applicants for an EIDL can receive a $10,000 emergency grant within three days of </a:t>
            </a:r>
            <a:r>
              <a:rPr lang="en-US" dirty="0" smtClean="0"/>
              <a:t>application</a:t>
            </a:r>
          </a:p>
          <a:p>
            <a:r>
              <a:rPr lang="en-US" dirty="0" smtClean="0"/>
              <a:t>There </a:t>
            </a:r>
            <a:r>
              <a:rPr lang="en-US" dirty="0"/>
              <a:t>is </a:t>
            </a:r>
            <a:r>
              <a:rPr lang="en-US" u="sng" dirty="0"/>
              <a:t>no obligation </a:t>
            </a:r>
            <a:r>
              <a:rPr lang="en-US" dirty="0"/>
              <a:t>to repay the </a:t>
            </a:r>
            <a:r>
              <a:rPr lang="en-US" dirty="0" smtClean="0"/>
              <a:t>grant </a:t>
            </a:r>
          </a:p>
          <a:p>
            <a:r>
              <a:rPr lang="en-US" dirty="0" smtClean="0"/>
              <a:t>To </a:t>
            </a:r>
            <a:r>
              <a:rPr lang="en-US" dirty="0"/>
              <a:t>receive the $10,000 emergency grant, it is </a:t>
            </a:r>
            <a:r>
              <a:rPr lang="en-US" u="sng" dirty="0"/>
              <a:t>not necessary to have an approved EIDL </a:t>
            </a:r>
            <a:r>
              <a:rPr lang="en-US" u="sng" dirty="0" smtClean="0"/>
              <a:t>loan</a:t>
            </a:r>
          </a:p>
        </p:txBody>
      </p:sp>
      <p:pic>
        <p:nvPicPr>
          <p:cNvPr id="7" name="Picture 6"/>
          <p:cNvPicPr>
            <a:picLocks noChangeAspect="1"/>
          </p:cNvPicPr>
          <p:nvPr/>
        </p:nvPicPr>
        <p:blipFill rotWithShape="1">
          <a:blip r:embed="rId2"/>
          <a:srcRect l="3297" t="3269" r="1083" b="1952"/>
          <a:stretch/>
        </p:blipFill>
        <p:spPr>
          <a:xfrm>
            <a:off x="6781800" y="133350"/>
            <a:ext cx="2209800" cy="2209801"/>
          </a:xfrm>
          <a:prstGeom prst="rect">
            <a:avLst/>
          </a:prstGeom>
        </p:spPr>
      </p:pic>
      <p:pic>
        <p:nvPicPr>
          <p:cNvPr id="5" name="Picture 4"/>
          <p:cNvPicPr>
            <a:picLocks noChangeAspect="1"/>
          </p:cNvPicPr>
          <p:nvPr/>
        </p:nvPicPr>
        <p:blipFill>
          <a:blip r:embed="rId3"/>
          <a:stretch>
            <a:fillRect/>
          </a:stretch>
        </p:blipFill>
        <p:spPr>
          <a:xfrm>
            <a:off x="1" y="0"/>
            <a:ext cx="3200400" cy="1550602"/>
          </a:xfrm>
          <a:prstGeom prst="rect">
            <a:avLst/>
          </a:prstGeom>
        </p:spPr>
      </p:pic>
    </p:spTree>
    <p:extLst>
      <p:ext uri="{BB962C8B-B14F-4D97-AF65-F5344CB8AC3E}">
        <p14:creationId xmlns:p14="http://schemas.microsoft.com/office/powerpoint/2010/main" val="2040878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Quarantine Signs for Sale | In Stock &amp; Ready to Sh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28179"/>
            <a:ext cx="2237720" cy="160136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oronavirus stay-at-home and shelter-in-place orders, by state"/>
          <p:cNvPicPr>
            <a:picLocks noChangeAspect="1" noChangeArrowheads="1"/>
          </p:cNvPicPr>
          <p:nvPr/>
        </p:nvPicPr>
        <p:blipFill rotWithShape="1">
          <a:blip r:embed="rId3">
            <a:extLst>
              <a:ext uri="{28A0092B-C50C-407E-A947-70E740481C1C}">
                <a14:useLocalDpi xmlns:a14="http://schemas.microsoft.com/office/drawing/2010/main" val="0"/>
              </a:ext>
            </a:extLst>
          </a:blip>
          <a:srcRect l="14755" t="2941" r="13400" b="11765"/>
          <a:stretch/>
        </p:blipFill>
        <p:spPr bwMode="auto">
          <a:xfrm>
            <a:off x="263710" y="328179"/>
            <a:ext cx="3871852" cy="25908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hicago suburban residents urged to shelter in place starting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0757" y="2114550"/>
            <a:ext cx="2991484" cy="16752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362200" y="3105150"/>
            <a:ext cx="3364558" cy="1752600"/>
          </a:xfrm>
          <a:prstGeom prst="rect">
            <a:avLst/>
          </a:prstGeom>
        </p:spPr>
      </p:pic>
      <p:pic>
        <p:nvPicPr>
          <p:cNvPr id="3080" name="Picture 8" descr="Why Don't We Just Shut Every Non-Essential Business Down And Bite ..."/>
          <p:cNvPicPr>
            <a:picLocks noChangeAspect="1" noChangeArrowheads="1"/>
          </p:cNvPicPr>
          <p:nvPr/>
        </p:nvPicPr>
        <p:blipFill rotWithShape="1">
          <a:blip r:embed="rId6">
            <a:extLst>
              <a:ext uri="{28A0092B-C50C-407E-A947-70E740481C1C}">
                <a14:useLocalDpi xmlns:a14="http://schemas.microsoft.com/office/drawing/2010/main" val="0"/>
              </a:ext>
            </a:extLst>
          </a:blip>
          <a:srcRect l="23668" t="45283" r="14794"/>
          <a:stretch/>
        </p:blipFill>
        <p:spPr bwMode="auto">
          <a:xfrm>
            <a:off x="1905000" y="1200150"/>
            <a:ext cx="5068970" cy="3004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02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3078"/>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CCA Prospect PP_2013_Animated-C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novate - Blue Swirls.potx" id="{39D11285-309E-41A3-8DBA-83DA8D3FAAF5}" vid="{ADC9E7F5-D3DD-4C9D-83D6-F1D5D788FE6A}"/>
    </a:ext>
  </a:extLst>
</a:theme>
</file>

<file path=ppt/theme/theme3.xml><?xml version="1.0" encoding="utf-8"?>
<a:theme xmlns:a="http://schemas.openxmlformats.org/drawingml/2006/main" name="Fra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PCCA Prospect PP_2013_Animated-CS</Template>
  <TotalTime>4746</TotalTime>
  <Words>2135</Words>
  <Application>Microsoft Office PowerPoint</Application>
  <PresentationFormat>On-screen Show (16:9)</PresentationFormat>
  <Paragraphs>257</Paragraphs>
  <Slides>45</Slides>
  <Notes>12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45</vt:i4>
      </vt:variant>
    </vt:vector>
  </HeadingPairs>
  <TitlesOfParts>
    <vt:vector size="55" baseType="lpstr">
      <vt:lpstr>Arial</vt:lpstr>
      <vt:lpstr>Calibri</vt:lpstr>
      <vt:lpstr>Calibri Light</vt:lpstr>
      <vt:lpstr>Cambria</vt:lpstr>
      <vt:lpstr>Corbel</vt:lpstr>
      <vt:lpstr>Open Sans</vt:lpstr>
      <vt:lpstr>Wingdings 2</vt:lpstr>
      <vt:lpstr>PCCA Prospect PP_2013_Animated-CS</vt:lpstr>
      <vt:lpstr>1_Office Theme</vt:lpstr>
      <vt:lpstr>Frame</vt:lpstr>
      <vt:lpstr>PowerPoint Presentation</vt:lpstr>
      <vt:lpstr>What are we going to discuss?</vt:lpstr>
      <vt:lpstr>COVID-19 Timeline</vt:lpstr>
      <vt:lpstr>PowerPoint Presentation</vt:lpstr>
      <vt:lpstr>PowerPoint Presentation</vt:lpstr>
      <vt:lpstr>PowerPoint Presentation</vt:lpstr>
      <vt:lpstr>PowerPoint Presentation</vt:lpstr>
      <vt:lpstr>PowerPoint Presentation</vt:lpstr>
      <vt:lpstr>PowerPoint Presentation</vt:lpstr>
      <vt:lpstr>Market and Unemployment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New Flexibilities for the Use of Telehealth In Response to COVID-19   PCCA April 13, 2020 </vt:lpstr>
      <vt:lpstr>Disclaimers</vt:lpstr>
      <vt:lpstr>Overview</vt:lpstr>
      <vt:lpstr>Medicare and Telehealth</vt:lpstr>
      <vt:lpstr>Medicare Telehealth Coverage Requirements</vt:lpstr>
      <vt:lpstr>Medicare Telehealth Coverage Requirements</vt:lpstr>
      <vt:lpstr>New Medicare Telehealth Flexibilities for COVID-19 </vt:lpstr>
      <vt:lpstr>New Medicare Telehealth Flexibilities for COVID-19: March 17 Announcement</vt:lpstr>
      <vt:lpstr>Licensure to Provide Telehealth Across State Lines</vt:lpstr>
      <vt:lpstr>Additional Federal Flexibilities for COVID-19 (non-CMS)</vt:lpstr>
      <vt:lpstr>Billing, Coding, and Reimbursement: General</vt:lpstr>
      <vt:lpstr>Billing, Coding, and Reimbursement: Medicare Changes under  March 30 IFC (Effective  March 1, 2020)</vt:lpstr>
      <vt:lpstr>Additional Medicare Telehealth Changes Under March 30 IFC (Effective  March 1, 2020)</vt:lpstr>
      <vt:lpstr>Other Virtual Services</vt:lpstr>
      <vt:lpstr>Additional Considerations</vt:lpstr>
      <vt:lpstr>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Chanell Shorter</dc:creator>
  <cp:lastModifiedBy>Amy Deatsman</cp:lastModifiedBy>
  <cp:revision>74</cp:revision>
  <dcterms:created xsi:type="dcterms:W3CDTF">2013-06-20T14:28:15Z</dcterms:created>
  <dcterms:modified xsi:type="dcterms:W3CDTF">2020-04-14T20:20:03Z</dcterms:modified>
</cp:coreProperties>
</file>